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4.jpg" ContentType="image/jpg"/>
  <Override PartName="/ppt/media/image28.jpg" ContentType="image/jpg"/>
  <Override PartName="/ppt/media/image35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  <p:sldMasterId id="2147483686" r:id="rId5"/>
    <p:sldMasterId id="2147483674" r:id="rId6"/>
  </p:sldMasterIdLst>
  <p:notesMasterIdLst>
    <p:notesMasterId r:id="rId37"/>
  </p:notesMasterIdLst>
  <p:handoutMasterIdLst>
    <p:handoutMasterId r:id="rId38"/>
  </p:handoutMasterIdLst>
  <p:sldIdLst>
    <p:sldId id="256" r:id="rId7"/>
    <p:sldId id="257" r:id="rId8"/>
    <p:sldId id="258" r:id="rId9"/>
    <p:sldId id="263" r:id="rId10"/>
    <p:sldId id="264" r:id="rId11"/>
    <p:sldId id="267" r:id="rId12"/>
    <p:sldId id="268" r:id="rId13"/>
    <p:sldId id="261" r:id="rId14"/>
    <p:sldId id="259" r:id="rId15"/>
    <p:sldId id="293" r:id="rId16"/>
    <p:sldId id="287" r:id="rId17"/>
    <p:sldId id="270" r:id="rId18"/>
    <p:sldId id="289" r:id="rId19"/>
    <p:sldId id="290" r:id="rId20"/>
    <p:sldId id="291" r:id="rId21"/>
    <p:sldId id="292" r:id="rId22"/>
    <p:sldId id="265" r:id="rId23"/>
    <p:sldId id="272" r:id="rId24"/>
    <p:sldId id="262" r:id="rId25"/>
    <p:sldId id="288" r:id="rId26"/>
    <p:sldId id="294" r:id="rId27"/>
    <p:sldId id="273" r:id="rId28"/>
    <p:sldId id="278" r:id="rId29"/>
    <p:sldId id="276" r:id="rId30"/>
    <p:sldId id="282" r:id="rId31"/>
    <p:sldId id="284" r:id="rId32"/>
    <p:sldId id="295" r:id="rId33"/>
    <p:sldId id="296" r:id="rId34"/>
    <p:sldId id="297" r:id="rId35"/>
    <p:sldId id="2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97E0E7-5F89-4481-AF7B-EED48F5AD7E2}" v="23" dt="2024-03-06T14:44:17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5"/>
    <p:restoredTop sz="96327"/>
  </p:normalViewPr>
  <p:slideViewPr>
    <p:cSldViewPr snapToGrid="0">
      <p:cViewPr varScale="1">
        <p:scale>
          <a:sx n="67" d="100"/>
          <a:sy n="67" d="100"/>
        </p:scale>
        <p:origin x="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4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98015C-86F7-0518-FCA5-1C3501AE05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9E357-C5D6-2B11-D87F-ABA88D3997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BC219-36DC-994A-8A1D-FEF1A5EF95A1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724AA-8A4E-3EE1-ECF2-B98C4C61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C2C0C-E49E-AF1C-2A20-B8EDECC5C5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BFB26-E49E-8B4D-80E6-6CC3701E2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40AD7-5950-8542-8C9F-40391F3C6FB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29E46-59B2-3440-A7DE-8A4DEECC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92AFD382-C997-78F8-0CD3-B2C74B7C5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9300" y="2143825"/>
            <a:ext cx="6834765" cy="22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C6F8-C63B-3595-1EFE-46401270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BF1D7-A18E-EDCB-0DF6-30424B7D8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FF710-80C7-BDC4-A55D-D1096BDC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BEB8D-8CD7-59D2-1BA4-4C14291A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8F9F6-BD8E-95A2-737F-9CE0A59E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9BE1-2115-6865-B646-4ACC3D2F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A6F8-56F3-3B79-7D4E-8EAAC805B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FB0C2-FFBB-30CC-9722-CED1ED738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21EBC-471B-B9B3-39C3-97FB2700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7F54E-8257-95D9-CE72-9EA0C2DD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6CA1D-D984-8753-77D4-1CDB08ED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AC60-60E2-152C-54BD-86A1E261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7A6D0-B222-04A3-FC13-286A002F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DF769-4C2A-4198-437A-7D8C96D8F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D15F2-1238-010A-23A5-DADD92DFB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D1B5C-5EAA-06E3-7CE4-4F5F0CD1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F86E0-9E40-0E2C-610F-166159C9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3B27C-1EFB-B332-759D-D038DEFA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15E23-EF5D-9734-941F-299BF988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01C0-AFF0-625D-336D-94EC57F2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E34E3-0461-C7F5-9ED0-01458123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186E0-4BBE-F6E4-2001-72DAA008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51D2-D9D0-A296-87C0-0106AF9D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C3572-2442-F9DE-DBDB-2E7E98010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5EAF7-E14E-636B-9CF3-A949A43B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A2A66-2014-7387-7476-942635B8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4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C78D-2BD7-34CB-143D-113B2B60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EB33-5E1C-3FEC-EA0F-D6198EA83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DA831-6B82-48E2-087B-838BDA1CC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E4000-E4D6-279F-2FC4-B47C5C76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F8DB-550E-4CAE-988F-57AE5616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5C3EF-1DE1-7C3D-A895-C669B050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09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7FE7-7B08-3864-D5CB-C75A8450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97475-D77B-D9C2-B204-1A74639C6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478BF-A17D-3C3D-6839-6B90A3DB4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727D7-ADEF-CBF7-88DE-3135E14A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DD0F8-2035-328D-F0C7-44CAEFA4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BB48E-688B-A763-8CE5-5384CC83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0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877F-F3A7-8420-6EDE-1805089C0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8D7DA-11E1-E324-55AB-E069217A0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D22F-EDCC-700C-FF1B-8B614B9A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435C-8B6E-8AE8-83E8-A9B85A13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A51C-A42B-F67B-785C-FFD56D3D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8A8BB-8B9D-6461-7152-D9E5549D3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B9AFA-304B-A07C-152B-E59D47759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E0A32-115B-A905-6409-5802E004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D260B-A3E8-A871-6035-DB97D158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2393F-0366-2B79-7CB5-0F82F135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5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AF2D2-87A2-BE60-E7AA-82E48E9CA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64C1C-82FB-033F-D300-04A945557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34BDE-5B49-67B3-DA83-6B90066B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CC9D-8D13-E89D-F7ED-52C27D0D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55588-1F61-6E87-B287-D747C036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F2A8-9805-0BAC-982C-26DB9A5087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066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B2331-B686-9673-0333-7FD85017A5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6275"/>
            <a:ext cx="914400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ECF1408-34C7-43DE-8C69-D1DC1A951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3471" r="74078"/>
          <a:stretch/>
        </p:blipFill>
        <p:spPr>
          <a:xfrm>
            <a:off x="5367968" y="1528079"/>
            <a:ext cx="1456063" cy="229607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188ABB-0FC7-EA5A-0BED-1DEC957953C7}"/>
              </a:ext>
            </a:extLst>
          </p:cNvPr>
          <p:cNvSpPr txBox="1">
            <a:spLocks/>
          </p:cNvSpPr>
          <p:nvPr userDrawn="1"/>
        </p:nvSpPr>
        <p:spPr>
          <a:xfrm>
            <a:off x="916056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291A0-50DC-9246-B670-CCDE8438E5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4A505F-DF48-A52D-8091-66F9F063E3B5}"/>
              </a:ext>
            </a:extLst>
          </p:cNvPr>
          <p:cNvGrpSpPr/>
          <p:nvPr userDrawn="1"/>
        </p:nvGrpSpPr>
        <p:grpSpPr>
          <a:xfrm>
            <a:off x="0" y="6353475"/>
            <a:ext cx="8991197" cy="393425"/>
            <a:chOff x="0" y="6242189"/>
            <a:chExt cx="8991197" cy="3934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200366-D0E6-324B-F7EE-ED96E38B5C5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2189"/>
              <a:ext cx="8805333" cy="0"/>
            </a:xfrm>
            <a:prstGeom prst="line">
              <a:avLst/>
            </a:prstGeom>
            <a:ln>
              <a:solidFill>
                <a:srgbClr val="279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0B7DBC-0071-7D48-CA1C-5C6253DF0E23}"/>
                </a:ext>
              </a:extLst>
            </p:cNvPr>
            <p:cNvSpPr txBox="1"/>
            <p:nvPr/>
          </p:nvSpPr>
          <p:spPr>
            <a:xfrm>
              <a:off x="180881" y="6374004"/>
              <a:ext cx="881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TEKNOFLOR    I   ASPECTA CONTRACT</a:t>
              </a:r>
            </a:p>
          </p:txBody>
        </p:sp>
      </p:grpSp>
      <p:pic>
        <p:nvPicPr>
          <p:cNvPr id="15" name="Picture 14" descr="A logo for a company&#10;&#10;Description automatically generated">
            <a:extLst>
              <a:ext uri="{FF2B5EF4-FFF2-40B4-BE49-F238E27FC236}">
                <a16:creationId xmlns:a16="http://schemas.microsoft.com/office/drawing/2014/main" id="{A4660D2A-E38C-9A24-E2FB-BC5CB7C3F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4830" y="6048702"/>
            <a:ext cx="1924065" cy="6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A985-6521-9BA3-F5B8-AB0AF528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8CFAF-FBFD-6505-5D7B-E326B827F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5474-EFF4-4123-8C9F-CDB4BD53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6FBD9-0E7E-7083-5608-4C767ACD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F3EC8-AF45-71D5-5046-9BFB1885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94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1277-FAE2-BA7A-C72A-547767F2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704C-9AFA-9ED1-86ED-835460095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77EB1-9FB4-D2BC-0E99-1A00DCBA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4BE57-2499-3E62-BF9E-D64C3D64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B5DB-A873-0FB5-60F5-975BDB7D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43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480D-3FF2-F021-A3EA-30A9FEEE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B80F2-A3A4-392F-9B02-67B16EF61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8854-98AB-239F-B53A-CB4AC290B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2E22C-6067-DC43-1D35-0043B150A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C1BCB-EC41-ABC0-E97D-252B4CC3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94AA6-52CF-E7F6-7ADD-0474B975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0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97BA-91C9-11CB-7684-07D04807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F93ED-200E-443E-409B-C8E2DB46A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99949-9239-51F5-27E1-B7A52E104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01B07-3CE5-9210-A696-46642AF05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F7EAC-78D6-7E1A-A5FF-726349AD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61804-4A5B-99EB-4AE1-75951F1B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EE32B-DEB6-1619-5CD1-9BA7DA4D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149F0E-4DA4-684B-C24B-1C2ED64F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82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4677-0117-0887-635F-540F922B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FB27E-789B-97FF-879B-0E9404A9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BD1E1-9C0F-764D-89E9-C81FA453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2C6A-306B-029A-59C8-ACCE4A35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1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1C5A6-357B-82DF-DFF3-5DFA3A2C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0D1E1-00FE-ADDF-93CD-237B7D95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EB0E-D4AE-E884-DA26-5E5BD096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78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D2D5-50C4-A64B-82AA-3DB3ED3A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E8F0-D1FA-2D50-9B08-1FF833E44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A642C-DE14-8FE7-B0DD-12202FDF6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91AE7-F4FC-9CAD-88C3-9CDC1085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20A64-9C7A-F308-2CEF-20202962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858D1-981F-3EA9-E759-AF46FCA6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1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E928-95E6-C169-CF0C-637F9933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03D3B-1AD5-538C-76DF-D9838F7B5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7CB68-0883-9C0B-F9F3-8BC5CBFCD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FB01-E3BB-BBCD-0961-E752908B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BA1FB-DB87-576A-CC68-A598A529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6F88-5099-60C8-6832-2E73ED90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0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31-5524-0699-C6BF-6A1DF2C1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2BD69-1FBA-8ED8-E1D9-F10CF2F61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D81C9-C661-3D76-285E-2EF8EFED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99481-D777-061A-C74E-BBFC6F78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88A08-A154-453A-FBFF-5721B3F6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4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E14D1-F27F-CE93-7624-DF2E8CC82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7AAB8-17BF-A40E-40B9-1EC9D7156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3DD9-D43A-56DC-C9A9-2AA89C10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1AF5E-E3F0-35F9-F7CA-4488EB4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C76E-B4FA-FDC7-5F96-84A9A13E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5BC0-54D8-715C-4452-704351851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8145"/>
            <a:ext cx="10515600" cy="6515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 Avenir,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E307-7F9F-09A6-8AB6-BDCDFEBAA0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00" y="151243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Avenir Book" panose="02000503020000020003" pitchFamily="2" charset="0"/>
              </a:defRPr>
            </a:lvl1pPr>
            <a:lvl2pPr>
              <a:defRPr sz="1600">
                <a:latin typeface="Avenir Book" panose="02000503020000020003" pitchFamily="2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600">
                <a:latin typeface="Avenir Book" panose="02000503020000020003" pitchFamily="2" charset="0"/>
              </a:defRPr>
            </a:lvl4pPr>
            <a:lvl5pPr>
              <a:defRPr sz="160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Avenir, Size 16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449BD1-1BB7-78B9-3EE0-1E07A8F45079}"/>
              </a:ext>
            </a:extLst>
          </p:cNvPr>
          <p:cNvSpPr txBox="1">
            <a:spLocks/>
          </p:cNvSpPr>
          <p:nvPr userDrawn="1"/>
        </p:nvSpPr>
        <p:spPr>
          <a:xfrm>
            <a:off x="916056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291A0-50DC-9246-B670-CCDE8438E5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5114F-2005-DB9C-0FE7-4704EB90638F}"/>
              </a:ext>
            </a:extLst>
          </p:cNvPr>
          <p:cNvGrpSpPr/>
          <p:nvPr userDrawn="1"/>
        </p:nvGrpSpPr>
        <p:grpSpPr>
          <a:xfrm>
            <a:off x="0" y="6353475"/>
            <a:ext cx="8991197" cy="393425"/>
            <a:chOff x="0" y="6242189"/>
            <a:chExt cx="8991197" cy="3934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FF5CFB-6EF1-C121-B86A-BED51F8FF7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2189"/>
              <a:ext cx="8805333" cy="0"/>
            </a:xfrm>
            <a:prstGeom prst="line">
              <a:avLst/>
            </a:prstGeom>
            <a:ln>
              <a:solidFill>
                <a:srgbClr val="279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7FAFE-FF47-A54B-2449-E4AACF43B08F}"/>
                </a:ext>
              </a:extLst>
            </p:cNvPr>
            <p:cNvSpPr txBox="1"/>
            <p:nvPr/>
          </p:nvSpPr>
          <p:spPr>
            <a:xfrm>
              <a:off x="180881" y="6374004"/>
              <a:ext cx="881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TEKNOFLOR    I   ASPECTA CONTRACT</a:t>
              </a:r>
            </a:p>
          </p:txBody>
        </p:sp>
      </p:grpSp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112A53F8-5DB2-BF48-C4B1-A598CF950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4830" y="6048702"/>
            <a:ext cx="1924065" cy="6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79C31-2E57-004F-4FE4-A1CC8C41A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021"/>
            <a:ext cx="10515600" cy="47494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 Avenir, 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B09E5-3026-D131-329C-CEE9BA082D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392794"/>
            <a:ext cx="5157787" cy="47494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Bold Avenir, 16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B36FC-CF85-00D3-CD35-66AEACB903C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186774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Book" panose="02000503020000020003" pitchFamily="2" charset="0"/>
              </a:defRPr>
            </a:lvl1pPr>
            <a:lvl2pPr>
              <a:defRPr sz="1600">
                <a:latin typeface="Avenir Book" panose="02000503020000020003" pitchFamily="2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600">
                <a:latin typeface="Avenir Book" panose="02000503020000020003" pitchFamily="2" charset="0"/>
              </a:defRPr>
            </a:lvl4pPr>
            <a:lvl5pPr>
              <a:defRPr sz="160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Body Avenir, 16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F7ECF-71F9-3020-A6EA-07B5B2735FD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392794"/>
            <a:ext cx="5183188" cy="47494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Bold Avenir, 16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02185-B72C-6F02-8D63-E281348A2D4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612" y="1867740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Book" panose="02000503020000020003" pitchFamily="2" charset="0"/>
              </a:defRPr>
            </a:lvl1pPr>
            <a:lvl2pPr>
              <a:defRPr sz="1600">
                <a:latin typeface="Avenir Book" panose="02000503020000020003" pitchFamily="2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600">
                <a:latin typeface="Avenir Book" panose="02000503020000020003" pitchFamily="2" charset="0"/>
              </a:defRPr>
            </a:lvl4pPr>
            <a:lvl5pPr>
              <a:defRPr sz="160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Body Avenir, 16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0EDD83-2EFC-960E-4DBF-C5FFEF1489AA}"/>
              </a:ext>
            </a:extLst>
          </p:cNvPr>
          <p:cNvSpPr txBox="1">
            <a:spLocks/>
          </p:cNvSpPr>
          <p:nvPr userDrawn="1"/>
        </p:nvSpPr>
        <p:spPr>
          <a:xfrm>
            <a:off x="916056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291A0-50DC-9246-B670-CCDE8438E5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029D2E-B031-1B35-F9F3-82787F7C066E}"/>
              </a:ext>
            </a:extLst>
          </p:cNvPr>
          <p:cNvGrpSpPr/>
          <p:nvPr userDrawn="1"/>
        </p:nvGrpSpPr>
        <p:grpSpPr>
          <a:xfrm>
            <a:off x="0" y="6353475"/>
            <a:ext cx="8991197" cy="393425"/>
            <a:chOff x="0" y="6242189"/>
            <a:chExt cx="8991197" cy="3934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1B0C68-FE74-16EE-1E95-3CB6324A8B8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2189"/>
              <a:ext cx="8805333" cy="0"/>
            </a:xfrm>
            <a:prstGeom prst="line">
              <a:avLst/>
            </a:prstGeom>
            <a:ln>
              <a:solidFill>
                <a:srgbClr val="279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2D48EE-DD07-C91E-E951-845462A7C9D9}"/>
                </a:ext>
              </a:extLst>
            </p:cNvPr>
            <p:cNvSpPr txBox="1"/>
            <p:nvPr/>
          </p:nvSpPr>
          <p:spPr>
            <a:xfrm>
              <a:off x="180881" y="6374004"/>
              <a:ext cx="881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TEKNOFLOR    I   ASPECTA CONTRACT</a:t>
              </a:r>
            </a:p>
          </p:txBody>
        </p:sp>
      </p:grpSp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127897A1-120D-4EE0-1222-9773DF37B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4830" y="6048702"/>
            <a:ext cx="1924065" cy="6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8D47-4738-B746-0AF4-F84B55589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 Avenir,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A0BB-A3C6-EC6D-393A-9067100E1E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Avenir Book" panose="02000503020000020003" pitchFamily="2" charset="0"/>
              </a:defRPr>
            </a:lvl1pPr>
            <a:lvl2pPr>
              <a:defRPr sz="1600">
                <a:latin typeface="Avenir Book" panose="02000503020000020003" pitchFamily="2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600">
                <a:latin typeface="Avenir Book" panose="02000503020000020003" pitchFamily="2" charset="0"/>
              </a:defRPr>
            </a:lvl4pPr>
            <a:lvl5pPr>
              <a:defRPr sz="1600">
                <a:latin typeface="Avenir Book" panose="02000503020000020003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Bold Avenir, 16</a:t>
            </a:r>
          </a:p>
          <a:p>
            <a:pPr lvl="1"/>
            <a:r>
              <a:rPr lang="en-US" dirty="0"/>
              <a:t>Sub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4BD61-9B8D-8F3E-6F37-69944AC836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 Avenir, 16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11FE1B-42C9-EB1E-57EE-8A34BBFDDF7F}"/>
              </a:ext>
            </a:extLst>
          </p:cNvPr>
          <p:cNvSpPr txBox="1">
            <a:spLocks/>
          </p:cNvSpPr>
          <p:nvPr userDrawn="1"/>
        </p:nvSpPr>
        <p:spPr>
          <a:xfrm>
            <a:off x="916056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291A0-50DC-9246-B670-CCDE8438E5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B6DF21-6447-3770-A1CB-410454CC745C}"/>
              </a:ext>
            </a:extLst>
          </p:cNvPr>
          <p:cNvGrpSpPr/>
          <p:nvPr userDrawn="1"/>
        </p:nvGrpSpPr>
        <p:grpSpPr>
          <a:xfrm>
            <a:off x="0" y="6353475"/>
            <a:ext cx="8991197" cy="393425"/>
            <a:chOff x="0" y="6242189"/>
            <a:chExt cx="8991197" cy="3934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38D5A1-8C4C-9299-5060-040C6E2229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2189"/>
              <a:ext cx="8805333" cy="0"/>
            </a:xfrm>
            <a:prstGeom prst="line">
              <a:avLst/>
            </a:prstGeom>
            <a:ln>
              <a:solidFill>
                <a:srgbClr val="279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66F163-5574-7216-7B78-BEB008E379CA}"/>
                </a:ext>
              </a:extLst>
            </p:cNvPr>
            <p:cNvSpPr txBox="1"/>
            <p:nvPr/>
          </p:nvSpPr>
          <p:spPr>
            <a:xfrm>
              <a:off x="180881" y="6374004"/>
              <a:ext cx="881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TEKNOFLOR    I   ASPECTA CONTRACT</a:t>
              </a:r>
            </a:p>
          </p:txBody>
        </p:sp>
      </p:grpSp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44A54283-CF4A-679E-9B4A-243679B9F9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4830" y="6048702"/>
            <a:ext cx="1924065" cy="6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0EDC-BA4F-8084-6328-C11252E9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 Avenir, 20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67F4D-0B0A-A8AA-C2E7-CBCDAEF1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9A77D-606C-FE26-8DDE-244D13D334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 Avenir, 16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3C404C-0BB7-6966-4360-A96DED800AB1}"/>
              </a:ext>
            </a:extLst>
          </p:cNvPr>
          <p:cNvSpPr txBox="1">
            <a:spLocks/>
          </p:cNvSpPr>
          <p:nvPr userDrawn="1"/>
        </p:nvSpPr>
        <p:spPr>
          <a:xfrm>
            <a:off x="916056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291A0-50DC-9246-B670-CCDE8438E5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A165B6-0680-C07C-AB72-A71538C774DF}"/>
              </a:ext>
            </a:extLst>
          </p:cNvPr>
          <p:cNvGrpSpPr/>
          <p:nvPr userDrawn="1"/>
        </p:nvGrpSpPr>
        <p:grpSpPr>
          <a:xfrm>
            <a:off x="0" y="6353475"/>
            <a:ext cx="8991197" cy="393425"/>
            <a:chOff x="0" y="6242189"/>
            <a:chExt cx="8991197" cy="3934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986BFE-6B40-066D-7483-645C4320B4E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2189"/>
              <a:ext cx="8805333" cy="0"/>
            </a:xfrm>
            <a:prstGeom prst="line">
              <a:avLst/>
            </a:prstGeom>
            <a:ln>
              <a:solidFill>
                <a:srgbClr val="279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3F8F8A-753F-0186-0F59-93A0333BC924}"/>
                </a:ext>
              </a:extLst>
            </p:cNvPr>
            <p:cNvSpPr txBox="1"/>
            <p:nvPr/>
          </p:nvSpPr>
          <p:spPr>
            <a:xfrm>
              <a:off x="180881" y="6374004"/>
              <a:ext cx="881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TEKNOFLOR    I   ASPECTA CONTRACT</a:t>
              </a:r>
            </a:p>
          </p:txBody>
        </p:sp>
      </p:grpSp>
      <p:pic>
        <p:nvPicPr>
          <p:cNvPr id="21" name="Picture 20" descr="A logo for a company&#10;&#10;Description automatically generated">
            <a:extLst>
              <a:ext uri="{FF2B5EF4-FFF2-40B4-BE49-F238E27FC236}">
                <a16:creationId xmlns:a16="http://schemas.microsoft.com/office/drawing/2014/main" id="{B8409E02-417F-4144-76B6-8B28B0030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4830" y="6048702"/>
            <a:ext cx="1924065" cy="6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0EDC-BA4F-8084-6328-C11252E9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279A8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Title Avenir, 20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67F4D-0B0A-A8AA-C2E7-CBCDAEF1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85164" y="0"/>
            <a:ext cx="620496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9A77D-606C-FE26-8DDE-244D13D334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 Avenir, 16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35F32E49-DA5C-07CD-E96F-C4B2C0050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3471" r="74078"/>
          <a:stretch/>
        </p:blipFill>
        <p:spPr>
          <a:xfrm>
            <a:off x="224469" y="6057599"/>
            <a:ext cx="507576" cy="8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0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EECE-B82D-6938-5736-03F8C0943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352AF-174F-90D6-11F8-A71B3A571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54E2A-115A-D3BE-5FBA-93D537D3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9A343-F112-7171-026E-7D16A17A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0FE17-F0CD-E4F4-44A0-3A87DFBE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6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E9EA-7C37-36AB-94B5-7FC1E578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CD3A-296E-4C1B-327B-B42FE3B3E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5FFFA-36A3-540B-B8F8-15B06C22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96CB-9E76-453C-1E4A-3A25A83E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4C6B2-2E0E-3E16-04BD-8CAD3B1B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00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5" r:id="rId4"/>
    <p:sldLayoutId id="2147483668" r:id="rId5"/>
    <p:sldLayoutId id="2147483669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99D73-0A62-D358-B7E1-6CB77198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B820F-E82D-AAD1-35DA-66F40C8F4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BB5B9-7DFF-2A84-03BD-BD9B8BA02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E65A5A-32A7-47F9-A6D0-486712F78A88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A006-11BC-9C0F-13D7-8C996F7DD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68457-9ED8-1B7E-E6A0-35F5CC039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A0EC4-8DCE-4E4F-B01A-B3BA73E6F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95C40-FD63-8AB4-7E0F-B7C978F7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8A5D6-C445-FEC3-EA6E-185B7672B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0CCEB-C02F-40B4-3D6D-7577150D2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FDD3B-0460-4D4A-A21D-5E2042F52CD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F654-D354-7B1F-89D8-374AA8604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9F8F8-FFDD-2917-14BA-78DD76ED7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0E613-A7F4-4547-825A-A5E8D7931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81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C8F2-1512-C63C-3337-AA6AD66E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705"/>
            <a:ext cx="10515600" cy="651597"/>
          </a:xfrm>
        </p:spPr>
        <p:txBody>
          <a:bodyPr/>
          <a:lstStyle/>
          <a:p>
            <a:r>
              <a:rPr lang="en-US" dirty="0">
                <a:latin typeface="Gotham Book"/>
              </a:rPr>
              <a:t>UNIVERSITY OF ILLINOIS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B9B8C7-86E7-91EB-B4EC-532B8F275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441" y="1428199"/>
            <a:ext cx="4159466" cy="4066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2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5399F-9046-FFCE-B71C-3F2BF978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24044"/>
            <a:ext cx="3932237" cy="498566"/>
          </a:xfrm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ICON TILE + PLANK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3BCB2-2EEE-11BA-CFC4-6C171525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5960"/>
            <a:ext cx="5256212" cy="46062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12” x 24” tiles / 7.08”w x 47.24” planks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Wax, No Buff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2.5 mm gauge for enhanced performance in heavy traffic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Complies with REACH requirements for Substances of Very High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antimicrobial agents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Made with 100% Virgin Vinyl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FloorScore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ADA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28 mil wear layer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20-Year non-prorated commercial warranty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A7CA-B3D0-C74B-2127-5AB5B475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451" y="663388"/>
            <a:ext cx="4593352" cy="5531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37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81009-2AB6-39AC-2EE1-B93B4D1F0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7" y="291093"/>
            <a:ext cx="3567869" cy="4471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BE273B-70B6-9201-84DB-3BF35A23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61" y="4849756"/>
            <a:ext cx="3567869" cy="1386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88ED7-EDF0-CF4A-0B32-B120050A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406" y="264198"/>
            <a:ext cx="3674185" cy="5999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13908-0281-C1F0-A603-C634EC0E2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838" y="291093"/>
            <a:ext cx="3583779" cy="50646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22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8403-0BF3-BA1C-3E9D-41DED385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70" y="148048"/>
            <a:ext cx="5552303" cy="620486"/>
          </a:xfrm>
        </p:spPr>
        <p:txBody>
          <a:bodyPr/>
          <a:lstStyle/>
          <a:p>
            <a:r>
              <a:rPr lang="en-US" dirty="0">
                <a:latin typeface="Gotham-Book"/>
              </a:rPr>
              <a:t>SYMPHONY COLLECTION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86521-0427-BC76-61FE-A6D52101A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77541"/>
            <a:ext cx="5256212" cy="48833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24 options in three unique abstract styles – Woodwind / Brass / Strings -  to create a harmonious whole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2.3 mm gauge for enhanced performance in high traffic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Complies with REACH requirements for Substances of Very High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antimicrobial agents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Made with 100% Virgin Vinyl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FloorScore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ADA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12-Year Limited Commercial Warranty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Winner of NIGHTINGALE AWARDS 2023 Silver Award for Resilient Flooring by HMTX Industries Design Team, presented by Healthcare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9A8D0-DECB-3869-159A-48BD3831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23" y="457200"/>
            <a:ext cx="4390289" cy="5307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26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146F56-D1B2-B3AB-7542-2ABB9E9CD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1" y="306376"/>
            <a:ext cx="4414597" cy="5711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3E5DEC-C783-0267-9EC2-0AA1EEB1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30" y="315085"/>
            <a:ext cx="4352853" cy="57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2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F49D-E146-1DD1-8047-60E5F099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27" y="377728"/>
            <a:ext cx="4793400" cy="507274"/>
          </a:xfrm>
        </p:spPr>
        <p:txBody>
          <a:bodyPr/>
          <a:lstStyle/>
          <a:p>
            <a:r>
              <a:rPr lang="en-US" dirty="0">
                <a:latin typeface="Gotham Book" pitchFamily="2" charset="0"/>
                <a:cs typeface="Gotham Book" pitchFamily="2" charset="0"/>
              </a:rPr>
              <a:t>ELEVATED CLASSICS COLLECTION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B0323-4FFA-993D-D2B4-222F50F9C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5913" y="1195255"/>
            <a:ext cx="4977538" cy="47875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Offers the timeless beauty of classic textiles with a modern upscale twist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Inspired and engineered to elevate </a:t>
            </a:r>
            <a:r>
              <a:rPr lang="en-US" dirty="0" err="1">
                <a:latin typeface="Gotham Book" pitchFamily="2" charset="0"/>
                <a:cs typeface="Gotham Book" pitchFamily="2" charset="0"/>
              </a:rPr>
              <a:t>Teknoflor’s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favorite visuals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Wax, No Buff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2.3 mm gauge for enhanced performance in heavy traffic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Complies with REACH requirements for Substances of Very High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antimicrobial agents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Made with 100% Virgin Vinyl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FloorScore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ADA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12-Year Limited Commercial Warranty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69FDE5-DCD3-0A56-0A73-8EAFF754D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773" y="495841"/>
            <a:ext cx="4793400" cy="5866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28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E35EF-A480-6837-E1D0-19F0EFB1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057" y="348347"/>
            <a:ext cx="4485685" cy="5952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42D47-2F26-87C6-93DD-5ABD12C3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10" y="339637"/>
            <a:ext cx="4425276" cy="595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BED1-EE73-94DB-A4B8-298711BD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23390"/>
            <a:ext cx="3932237" cy="446314"/>
          </a:xfrm>
        </p:spPr>
        <p:txBody>
          <a:bodyPr/>
          <a:lstStyle/>
          <a:p>
            <a:r>
              <a:rPr lang="en-US" dirty="0">
                <a:latin typeface="Gotham-Book"/>
              </a:rPr>
              <a:t>RARE PLANK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1588A-DF93-FD04-2DD7-8C0F15601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134290"/>
            <a:ext cx="5067799" cy="49617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Wax, No Buff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7.09”w x 47.24”l planks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3.0mm gauge for enhanced performance in heavy traffic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TekDefend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incorporated into the wear layer which effectively inhibits bacterial growth on the flooring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Complies with REACH requirements for Substances of Very High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Made with 100% Virgin Vinyl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FloorScore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ADA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20-Year Limited Commercial Warranty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E4AAC-EA5C-2F75-521E-673E81C3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863" y="446316"/>
            <a:ext cx="4504525" cy="5424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44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B2BE0-0C80-6F5B-B0B3-5A05FF890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417" y="287382"/>
            <a:ext cx="4552462" cy="582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F3F13-FE2F-3028-5822-F6BF1D31C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9" y="287382"/>
            <a:ext cx="4626388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C822-5D0C-E04B-1DD0-5C0BB622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32653"/>
            <a:ext cx="3932237" cy="489857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latin typeface="Gotham-Book"/>
              </a:rPr>
              <a:t>T3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1A5A3-B435-96D7-A451-08603475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0413"/>
            <a:ext cx="4951413" cy="47091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Three Distinct Styles / Textures – Textiles –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18” x 18” and 18” x 36”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No Wax, No Buff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3mm overall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otham Book" pitchFamily="2" charset="0"/>
                <a:cs typeface="Gotham Book" pitchFamily="2" charset="0"/>
              </a:rPr>
              <a:t>TekDefend</a:t>
            </a:r>
            <a:r>
              <a:rPr lang="en-US" dirty="0">
                <a:latin typeface="Gotham Book" pitchFamily="2" charset="0"/>
                <a:cs typeface="Gotham Book" pitchFamily="2" charset="0"/>
              </a:rPr>
              <a:t> incorporated into the wear layer which effectively inhibits bacterial growth on the flooring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ADA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15-Year Commercial Warranty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 pitchFamily="2" charset="0"/>
                <a:cs typeface="Gotham Book" pitchFamily="2" charset="0"/>
              </a:rPr>
              <a:t>Design friendly look with the durability of a hard surface product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A0B91-410D-C906-873A-703EE2015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218" y="532960"/>
            <a:ext cx="4808666" cy="5792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03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DD2B-39F7-1161-769A-14128DE70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2399"/>
            <a:ext cx="9144000" cy="2387600"/>
          </a:xfrm>
        </p:spPr>
        <p:txBody>
          <a:bodyPr lIns="91440" tIns="45720" rIns="91440" bIns="45720" anchor="b"/>
          <a:lstStyle/>
          <a:p>
            <a:r>
              <a:rPr lang="en-US" dirty="0">
                <a:latin typeface="Gotham-Book"/>
              </a:rPr>
              <a:t>TEKNOFLOR and ASPECTA</a:t>
            </a:r>
          </a:p>
        </p:txBody>
      </p:sp>
    </p:spTree>
    <p:extLst>
      <p:ext uri="{BB962C8B-B14F-4D97-AF65-F5344CB8AC3E}">
        <p14:creationId xmlns:p14="http://schemas.microsoft.com/office/powerpoint/2010/main" val="366193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0BD42F-85E6-90D9-A455-29340B22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01" y="204337"/>
            <a:ext cx="5534797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E9E2-F291-6A12-58B1-888F0346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225"/>
            <a:ext cx="10515600" cy="651597"/>
          </a:xfrm>
        </p:spPr>
        <p:txBody>
          <a:bodyPr/>
          <a:lstStyle/>
          <a:p>
            <a:r>
              <a:rPr lang="en-US" dirty="0">
                <a:latin typeface="Gotham Book"/>
              </a:rPr>
              <a:t>NASHVILLE PUBLIC LIBRARY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B91AC12-9D70-6B87-6CFA-F35AB12D6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883" y="1277822"/>
            <a:ext cx="4482465" cy="44824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13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2F57-CC57-456D-9828-89ECFB25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2330"/>
            <a:ext cx="5256212" cy="587841"/>
          </a:xfrm>
        </p:spPr>
        <p:txBody>
          <a:bodyPr/>
          <a:lstStyle/>
          <a:p>
            <a:r>
              <a:rPr lang="en-US" dirty="0">
                <a:latin typeface="Gotham-Book"/>
              </a:rPr>
              <a:t>NATURESCAPES + NATURE’S TILE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4065B-2E2E-C05A-E4BC-86C3195FF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23443"/>
            <a:ext cx="5543083" cy="4643002"/>
          </a:xfrm>
        </p:spPr>
        <p:txBody>
          <a:bodyPr/>
          <a:lstStyle/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20" dirty="0">
                <a:solidFill>
                  <a:srgbClr val="040404"/>
                </a:solidFill>
                <a:latin typeface="Gotham-Book"/>
                <a:cs typeface="Gotham-Book"/>
              </a:rPr>
              <a:t>Available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Sheet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/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Coordinating </a:t>
            </a:r>
            <a:r>
              <a:rPr lang="en-US" spc="-20" dirty="0">
                <a:solidFill>
                  <a:srgbClr val="040404"/>
                </a:solidFill>
                <a:latin typeface="Gotham-Book"/>
                <a:cs typeface="Gotham-Book"/>
              </a:rPr>
              <a:t>Tile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(24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 /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16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visuals)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Competes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with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 Rubber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/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Linoleum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/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Sheet 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Vinyl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/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70" dirty="0">
                <a:solidFill>
                  <a:srgbClr val="040404"/>
                </a:solidFill>
                <a:latin typeface="Gotham-Book"/>
                <a:cs typeface="Gotham-Book"/>
              </a:rPr>
              <a:t>LVT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20" dirty="0">
                <a:solidFill>
                  <a:srgbClr val="040404"/>
                </a:solidFill>
                <a:latin typeface="Gotham-Book"/>
                <a:cs typeface="Gotham-Book"/>
              </a:rPr>
              <a:t>REACH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Compliant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for Substances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 of </a:t>
            </a:r>
            <a:r>
              <a:rPr lang="en-US" spc="-35" dirty="0">
                <a:solidFill>
                  <a:srgbClr val="040404"/>
                </a:solidFill>
                <a:latin typeface="Gotham-Book"/>
                <a:cs typeface="Gotham-Book"/>
              </a:rPr>
              <a:t>Very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High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Concern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Can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Be</a:t>
            </a:r>
            <a:r>
              <a:rPr lang="en-US" spc="-2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Installed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35" dirty="0">
                <a:solidFill>
                  <a:srgbClr val="040404"/>
                </a:solidFill>
                <a:latin typeface="Gotham-Book"/>
                <a:cs typeface="Gotham-Book"/>
              </a:rPr>
              <a:t>Together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Excellent</a:t>
            </a:r>
            <a:r>
              <a:rPr lang="en-US" spc="-2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Chemical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Resistance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12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Certified </a:t>
            </a:r>
            <a:r>
              <a:rPr lang="en-US" spc="-40" dirty="0">
                <a:solidFill>
                  <a:srgbClr val="040404"/>
                </a:solidFill>
                <a:latin typeface="Gotham-Book"/>
                <a:cs typeface="Gotham-Book"/>
              </a:rPr>
              <a:t>PETAL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(Living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Product Challenge)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Multiple</a:t>
            </a:r>
            <a:r>
              <a:rPr lang="en-US" spc="-3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Market</a:t>
            </a:r>
            <a:r>
              <a:rPr lang="en-US" spc="-2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Segments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45" dirty="0">
                <a:solidFill>
                  <a:srgbClr val="040404"/>
                </a:solidFill>
                <a:latin typeface="Gotham-Book"/>
                <a:cs typeface="Gotham-Book"/>
              </a:rPr>
              <a:t>True</a:t>
            </a:r>
            <a:r>
              <a:rPr lang="en-US" spc="-4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NO</a:t>
            </a:r>
            <a:r>
              <a:rPr lang="en-US" spc="-3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60" dirty="0">
                <a:solidFill>
                  <a:srgbClr val="040404"/>
                </a:solidFill>
                <a:latin typeface="Gotham-Book"/>
                <a:cs typeface="Gotham-Book"/>
              </a:rPr>
              <a:t>WAX</a:t>
            </a:r>
            <a:endParaRPr lang="en-US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040404"/>
                </a:solidFill>
                <a:latin typeface="Gotham-Book"/>
                <a:cs typeface="Gotham-Book"/>
              </a:rPr>
              <a:t>12</a:t>
            </a:r>
            <a:r>
              <a:rPr lang="en-US" spc="-30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55" dirty="0">
                <a:solidFill>
                  <a:srgbClr val="040404"/>
                </a:solidFill>
                <a:latin typeface="Gotham-Book"/>
                <a:cs typeface="Gotham-Book"/>
              </a:rPr>
              <a:t>Year</a:t>
            </a:r>
            <a:r>
              <a:rPr lang="en-US" spc="-25" dirty="0">
                <a:solidFill>
                  <a:srgbClr val="040404"/>
                </a:solidFill>
                <a:latin typeface="Gotham-Book"/>
                <a:cs typeface="Gotham-Book"/>
              </a:rPr>
              <a:t> </a:t>
            </a:r>
            <a:r>
              <a:rPr lang="en-US" spc="-30" dirty="0">
                <a:solidFill>
                  <a:srgbClr val="040404"/>
                </a:solidFill>
                <a:latin typeface="Gotham-Book"/>
                <a:cs typeface="Gotham-Book"/>
              </a:rPr>
              <a:t>Warranty</a:t>
            </a:r>
            <a:endParaRPr lang="en-US" dirty="0">
              <a:latin typeface="Gotham-Book"/>
              <a:cs typeface="Gotham-Book"/>
            </a:endParaRPr>
          </a:p>
          <a:p>
            <a:endParaRPr lang="en-US" dirty="0"/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6F6E4F00-2287-FE00-7021-9B15A0357304}"/>
              </a:ext>
            </a:extLst>
          </p:cNvPr>
          <p:cNvGrpSpPr/>
          <p:nvPr/>
        </p:nvGrpSpPr>
        <p:grpSpPr>
          <a:xfrm>
            <a:off x="7115343" y="293600"/>
            <a:ext cx="4236869" cy="5473215"/>
            <a:chOff x="7616952" y="134111"/>
            <a:chExt cx="4371340" cy="56330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1348ECF9-05B8-662E-F534-08E0721691D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6952" y="134111"/>
              <a:ext cx="4370832" cy="5632704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3A0D04B1-A873-20C1-5103-90AFCAE97CB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2785" y="251996"/>
              <a:ext cx="4159176" cy="539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129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A77A4C0-02B8-43AF-C907-788A09989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18" y="402455"/>
            <a:ext cx="5158888" cy="5710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B14AF-AFCB-84E1-D401-C2E735B4E9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978" y="402455"/>
            <a:ext cx="4264803" cy="2843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2EFF3-E12B-C744-3DBD-C42C1A36F2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5978" y="3611775"/>
            <a:ext cx="4264803" cy="2046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08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FCAAB1D8-92F9-E71E-CDFC-F4BBF6AB5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933" y="187141"/>
            <a:ext cx="5073298" cy="287874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BA46606-736D-A423-DD46-BCE4217730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771" y="271708"/>
            <a:ext cx="5164237" cy="428197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9F6330EC-FC1B-6E26-AF8E-1A42B4808A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" y="3169433"/>
            <a:ext cx="5094870" cy="2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02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4">
            <a:extLst>
              <a:ext uri="{FF2B5EF4-FFF2-40B4-BE49-F238E27FC236}">
                <a16:creationId xmlns:a16="http://schemas.microsoft.com/office/drawing/2014/main" id="{800E23B7-C215-A1F4-C0C5-9BE28AA7C4AA}"/>
              </a:ext>
            </a:extLst>
          </p:cNvPr>
          <p:cNvGrpSpPr/>
          <p:nvPr/>
        </p:nvGrpSpPr>
        <p:grpSpPr>
          <a:xfrm>
            <a:off x="6566263" y="918860"/>
            <a:ext cx="5174080" cy="4213116"/>
            <a:chOff x="5018303" y="493747"/>
            <a:chExt cx="7174230" cy="5427345"/>
          </a:xfrm>
        </p:grpSpPr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43E29164-27DA-9D3F-7942-618C2FA2475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8303" y="493747"/>
              <a:ext cx="7173696" cy="5426924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BF97DCC-74DB-7DFE-49D3-A936C454086E}"/>
                </a:ext>
              </a:extLst>
            </p:cNvPr>
            <p:cNvSpPr/>
            <p:nvPr/>
          </p:nvSpPr>
          <p:spPr>
            <a:xfrm>
              <a:off x="5312779" y="4606724"/>
              <a:ext cx="1053465" cy="266700"/>
            </a:xfrm>
            <a:custGeom>
              <a:avLst/>
              <a:gdLst/>
              <a:ahLst/>
              <a:cxnLst/>
              <a:rect l="l" t="t" r="r" b="b"/>
              <a:pathLst>
                <a:path w="1053464" h="266700">
                  <a:moveTo>
                    <a:pt x="1008926" y="0"/>
                  </a:moveTo>
                  <a:lnTo>
                    <a:pt x="44369" y="0"/>
                  </a:lnTo>
                  <a:lnTo>
                    <a:pt x="27099" y="3486"/>
                  </a:lnTo>
                  <a:lnTo>
                    <a:pt x="12995" y="12995"/>
                  </a:lnTo>
                  <a:lnTo>
                    <a:pt x="3486" y="27098"/>
                  </a:lnTo>
                  <a:lnTo>
                    <a:pt x="0" y="44369"/>
                  </a:lnTo>
                  <a:lnTo>
                    <a:pt x="0" y="221847"/>
                  </a:lnTo>
                  <a:lnTo>
                    <a:pt x="3486" y="239118"/>
                  </a:lnTo>
                  <a:lnTo>
                    <a:pt x="12995" y="253221"/>
                  </a:lnTo>
                  <a:lnTo>
                    <a:pt x="27099" y="262730"/>
                  </a:lnTo>
                  <a:lnTo>
                    <a:pt x="44369" y="266217"/>
                  </a:lnTo>
                  <a:lnTo>
                    <a:pt x="1008926" y="266217"/>
                  </a:lnTo>
                  <a:lnTo>
                    <a:pt x="1026196" y="262730"/>
                  </a:lnTo>
                  <a:lnTo>
                    <a:pt x="1040300" y="253221"/>
                  </a:lnTo>
                  <a:lnTo>
                    <a:pt x="1049809" y="239118"/>
                  </a:lnTo>
                  <a:lnTo>
                    <a:pt x="1053296" y="221847"/>
                  </a:lnTo>
                  <a:lnTo>
                    <a:pt x="1053296" y="44369"/>
                  </a:lnTo>
                  <a:lnTo>
                    <a:pt x="1049809" y="27098"/>
                  </a:lnTo>
                  <a:lnTo>
                    <a:pt x="1040300" y="12995"/>
                  </a:lnTo>
                  <a:lnTo>
                    <a:pt x="1026196" y="3486"/>
                  </a:lnTo>
                  <a:lnTo>
                    <a:pt x="1008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D62F57-CC57-456D-9828-89ECFB25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61" y="467360"/>
            <a:ext cx="4370832" cy="354081"/>
          </a:xfrm>
        </p:spPr>
        <p:txBody>
          <a:bodyPr/>
          <a:lstStyle/>
          <a:p>
            <a:r>
              <a:rPr lang="pt-BR" kern="0" dirty="0">
                <a:latin typeface="Gotham-Book"/>
              </a:rPr>
              <a:t>PRIME WITH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S</a:t>
            </a:r>
            <a:r>
              <a:rPr kumimoji="0" lang="pt-BR" sz="2000" b="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E</a:t>
            </a:r>
            <a:r>
              <a:rPr kumimoji="0" lang="pt-BR" sz="2000" b="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T</a:t>
            </a:r>
            <a:r>
              <a:rPr kumimoji="0" lang="pt-BR" sz="2000" b="0" i="0" u="none" strike="noStrike" kern="0" cap="none" spc="-18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A</a:t>
            </a:r>
            <a:r>
              <a:rPr kumimoji="0" lang="pt-BR" sz="2000" b="0" i="0" u="none" strike="noStrike" kern="0" cap="none" spc="-9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G</a:t>
            </a:r>
            <a:r>
              <a:rPr kumimoji="0" lang="pt-BR" sz="2000" b="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R</a:t>
            </a:r>
            <a:r>
              <a:rPr kumimoji="0" lang="pt-BR" sz="20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I</a:t>
            </a:r>
            <a:r>
              <a:rPr kumimoji="0" lang="pt-BR" sz="20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tham-Book"/>
                <a:ea typeface="+mj-ea"/>
              </a:rPr>
              <a:t>P ™</a:t>
            </a:r>
            <a:r>
              <a:rPr lang="en-US" dirty="0"/>
              <a:t> 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2BC49B3-0A4D-F884-6866-BDA20FD10873}"/>
              </a:ext>
            </a:extLst>
          </p:cNvPr>
          <p:cNvSpPr/>
          <p:nvPr/>
        </p:nvSpPr>
        <p:spPr>
          <a:xfrm>
            <a:off x="6998748" y="4663094"/>
            <a:ext cx="795219" cy="243079"/>
          </a:xfrm>
          <a:custGeom>
            <a:avLst/>
            <a:gdLst/>
            <a:ahLst/>
            <a:cxnLst/>
            <a:rect l="l" t="t" r="r" b="b"/>
            <a:pathLst>
              <a:path w="1053464" h="266700">
                <a:moveTo>
                  <a:pt x="1008926" y="0"/>
                </a:moveTo>
                <a:lnTo>
                  <a:pt x="44369" y="0"/>
                </a:lnTo>
                <a:lnTo>
                  <a:pt x="27099" y="3486"/>
                </a:lnTo>
                <a:lnTo>
                  <a:pt x="12995" y="12995"/>
                </a:lnTo>
                <a:lnTo>
                  <a:pt x="3486" y="27098"/>
                </a:lnTo>
                <a:lnTo>
                  <a:pt x="0" y="44369"/>
                </a:lnTo>
                <a:lnTo>
                  <a:pt x="0" y="221847"/>
                </a:lnTo>
                <a:lnTo>
                  <a:pt x="3486" y="239118"/>
                </a:lnTo>
                <a:lnTo>
                  <a:pt x="12995" y="253221"/>
                </a:lnTo>
                <a:lnTo>
                  <a:pt x="27099" y="262730"/>
                </a:lnTo>
                <a:lnTo>
                  <a:pt x="44369" y="266217"/>
                </a:lnTo>
                <a:lnTo>
                  <a:pt x="1008926" y="266217"/>
                </a:lnTo>
                <a:lnTo>
                  <a:pt x="1026196" y="262730"/>
                </a:lnTo>
                <a:lnTo>
                  <a:pt x="1040300" y="253221"/>
                </a:lnTo>
                <a:lnTo>
                  <a:pt x="1049809" y="239118"/>
                </a:lnTo>
                <a:lnTo>
                  <a:pt x="1053296" y="221847"/>
                </a:lnTo>
                <a:lnTo>
                  <a:pt x="1053296" y="44369"/>
                </a:lnTo>
                <a:lnTo>
                  <a:pt x="1049809" y="27098"/>
                </a:lnTo>
                <a:lnTo>
                  <a:pt x="1040300" y="12995"/>
                </a:lnTo>
                <a:lnTo>
                  <a:pt x="1026196" y="3486"/>
                </a:lnTo>
                <a:lnTo>
                  <a:pt x="1008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BD3A5E0-8241-7DA1-5F8F-D51F22BE2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038" y="914718"/>
            <a:ext cx="5632450" cy="520160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1400" b="0" i="0" dirty="0" err="1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Teknoflor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® Prime™, with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Setagrip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™ technology, brings a new level of versatility and ease of installation to the commercial flooring industry. Using biomimicry,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Setagrip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 technology uses millions of micro-sized pores, which create negative air pressure to securely adhere to a non-porous surface without the need for an adhesive.</a:t>
            </a:r>
          </a:p>
          <a:p>
            <a:pPr>
              <a:lnSpc>
                <a:spcPct val="200000"/>
              </a:lnSpc>
            </a:pPr>
            <a:r>
              <a:rPr lang="en-US" sz="1400" b="0" i="0" dirty="0" err="1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Teknoflor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 Prime HPD is offered in twenty vibrant and neutral hues in a 12” x 24” format and a durable 5mm gauge and tough 30mil wear layer. Perfect for any commercial application, Prime HPD holds true to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Teknoflor’s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otham-Book"/>
                <a:cs typeface="Arial" panose="020B0604020202020204" pitchFamily="34" charset="0"/>
              </a:rPr>
              <a:t> No Wax, No Buff principle and its promise of high-performance design. </a:t>
            </a:r>
          </a:p>
        </p:txBody>
      </p:sp>
    </p:spTree>
    <p:extLst>
      <p:ext uri="{BB962C8B-B14F-4D97-AF65-F5344CB8AC3E}">
        <p14:creationId xmlns:p14="http://schemas.microsoft.com/office/powerpoint/2010/main" val="110279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06E07-93E0-6A85-8ABF-CF378C53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93" y="484092"/>
            <a:ext cx="4063629" cy="5316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81F60-BA32-B3A6-C7DB-EFFE234CC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28" y="475127"/>
            <a:ext cx="4063629" cy="4008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6A0C72-12AB-E17A-B91A-A9748DAC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440" y="518928"/>
            <a:ext cx="2819794" cy="4572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96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609A-231D-B3A4-C6B2-2964181F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7484"/>
            <a:ext cx="3932237" cy="371457"/>
          </a:xfrm>
        </p:spPr>
        <p:txBody>
          <a:bodyPr/>
          <a:lstStyle/>
          <a:p>
            <a:r>
              <a:rPr lang="en-US" dirty="0">
                <a:latin typeface="Gotham Book"/>
              </a:rPr>
              <a:t>ASPECTA ONE</a:t>
            </a:r>
          </a:p>
        </p:txBody>
      </p:sp>
      <p:pic>
        <p:nvPicPr>
          <p:cNvPr id="5" name="Picture 2" descr="A room with a white board and tables&#10;&#10;Description automatically generated">
            <a:extLst>
              <a:ext uri="{FF2B5EF4-FFF2-40B4-BE49-F238E27FC236}">
                <a16:creationId xmlns:a16="http://schemas.microsoft.com/office/drawing/2014/main" id="{FECF8D97-E90A-EE72-3BC4-8308509071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877" b="-2"/>
          <a:stretch/>
        </p:blipFill>
        <p:spPr bwMode="auto">
          <a:xfrm>
            <a:off x="5441980" y="1072605"/>
            <a:ext cx="6172200" cy="42270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E5481D8-EE4F-871F-9F26-5D222E15A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9544"/>
            <a:ext cx="4230052" cy="381158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22 mil </a:t>
            </a:r>
            <a:r>
              <a:rPr lang="en-US" dirty="0" err="1">
                <a:effectLst/>
                <a:latin typeface="Gotham-Book"/>
              </a:rPr>
              <a:t>wearlayer</a:t>
            </a:r>
            <a:r>
              <a:rPr lang="en-US" dirty="0">
                <a:effectLst/>
                <a:latin typeface="Gotham-Book"/>
              </a:rPr>
              <a:t>/2.5mm thick</a:t>
            </a:r>
          </a:p>
          <a:p>
            <a:pPr marL="114300"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>
              <a:effectLst/>
              <a:latin typeface="Gotham-Book"/>
            </a:endParaRP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Unique wood, stone, and abstract visuals</a:t>
            </a:r>
          </a:p>
          <a:p>
            <a:pPr marL="114300"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 </a:t>
            </a: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Design flexibility = Option to install Aspecta One and Aspecta One Ornamental together</a:t>
            </a:r>
          </a:p>
          <a:p>
            <a:pPr marL="114300"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>
              <a:effectLst/>
              <a:latin typeface="Gotham-Book"/>
            </a:endParaRP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Urethane coating with ceramic beads provide superior wear, stain resistant and tough, long-lasting wear  </a:t>
            </a:r>
          </a:p>
          <a:p>
            <a:pPr marL="114300"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dirty="0">
              <a:effectLst/>
              <a:latin typeface="Gotham-Book"/>
            </a:endParaRP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Gotham-Book"/>
              </a:rPr>
              <a:t>Unlimited custom capabilities to include school colors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7683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E036-876C-5265-CBF9-9335B2E5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48" y="447040"/>
            <a:ext cx="3932237" cy="418285"/>
          </a:xfrm>
        </p:spPr>
        <p:txBody>
          <a:bodyPr/>
          <a:lstStyle/>
          <a:p>
            <a:r>
              <a:rPr lang="en-US" dirty="0"/>
              <a:t>ASPECTA CONTOURS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1E45B-9F4E-E9C7-88B8-719010C19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828" y="916126"/>
            <a:ext cx="4158932" cy="529163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Aptos" panose="020B0004020202020204" pitchFamily="34" charset="0"/>
                <a:cs typeface="Aptos" panose="020B0004020202020204" pitchFamily="34" charset="0"/>
              </a:rPr>
              <a:t>2.5 mm thick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Floating click installation = no adhesive, quick installation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Key component is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Isocore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 technology (closed cell extruded vinyl structural core) = 100% waterproof, strong, rigid, dimensionally stable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Duraspect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 Extreme Surface protectants = unmatched abrasion resistance and stain repellency for easy care and maintenance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Pre-attached sound mitigating underlayment – provides insulating characteristics and increased sound absorption, minimizes both reflected and transmitted sound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Times New Roman" panose="02020603050405020304" pitchFamily="18" charset="0"/>
                <a:cs typeface="Aptos" panose="020B0004020202020204" pitchFamily="34" charset="0"/>
              </a:rPr>
              <a:t>20-year non-prorated warranty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Aptos" panose="020B0004020202020204" pitchFamily="34" charset="0"/>
                <a:cs typeface="Aptos" panose="020B0004020202020204" pitchFamily="34" charset="0"/>
              </a:rPr>
              <a:t>  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957AD0-E52A-9442-2571-D22CF788EB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092517"/>
            <a:ext cx="6172200" cy="4114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48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D0D7-B370-1EED-508F-E02314D6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105"/>
            <a:ext cx="10515600" cy="651597"/>
          </a:xfrm>
        </p:spPr>
        <p:txBody>
          <a:bodyPr/>
          <a:lstStyle/>
          <a:p>
            <a:r>
              <a:rPr lang="en-US" dirty="0">
                <a:latin typeface="Gotham Book"/>
              </a:rPr>
              <a:t>JEFFERSON TECHNICAL COLLEGE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46E6057-0DD3-8128-7C47-645353A4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703" y="1206702"/>
            <a:ext cx="9025890" cy="45129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35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CFB0-A1F5-F678-43AF-0CBE4DB1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08" y="791690"/>
            <a:ext cx="10758577" cy="651597"/>
          </a:xfrm>
        </p:spPr>
        <p:txBody>
          <a:bodyPr/>
          <a:lstStyle/>
          <a:p>
            <a:r>
              <a:rPr lang="en-US" sz="2000" dirty="0">
                <a:latin typeface="Gotham-Book"/>
              </a:rPr>
              <a:t>W</a:t>
            </a:r>
            <a:r>
              <a:rPr lang="en-US" dirty="0">
                <a:latin typeface="Gotham-Book"/>
              </a:rPr>
              <a:t>HO WE ARE</a:t>
            </a:r>
            <a:r>
              <a:rPr lang="en-US" sz="2000" dirty="0">
                <a:latin typeface="Gotham-Book"/>
              </a:rPr>
              <a:t>…</a:t>
            </a:r>
            <a:endParaRPr lang="en-US" dirty="0">
              <a:latin typeface="Gotham-Boo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AB5EF-4FA8-C012-D3BA-E299A4000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23" y="1512435"/>
            <a:ext cx="10515600" cy="4351338"/>
          </a:xfrm>
        </p:spPr>
        <p:txBody>
          <a:bodyPr/>
          <a:lstStyle/>
          <a:p>
            <a:pPr marL="0" marR="5080" indent="0">
              <a:lnSpc>
                <a:spcPct val="150000"/>
              </a:lnSpc>
              <a:spcBef>
                <a:spcPts val="170"/>
              </a:spcBef>
              <a:buNone/>
              <a:tabLst>
                <a:tab pos="8209915" algn="l"/>
              </a:tabLst>
            </a:pPr>
            <a:r>
              <a:rPr lang="en-US" spc="-30" dirty="0">
                <a:latin typeface="Gotham-Book"/>
              </a:rPr>
              <a:t>HMTX Commercial holds both the </a:t>
            </a:r>
            <a:r>
              <a:rPr lang="en-US" spc="-30" dirty="0" err="1">
                <a:latin typeface="Gotham-Book"/>
              </a:rPr>
              <a:t>Teknoflor</a:t>
            </a:r>
            <a:r>
              <a:rPr lang="en-US" spc="-30" dirty="0">
                <a:latin typeface="Gotham-Book"/>
              </a:rPr>
              <a:t> and Aspecta brands. As a </a:t>
            </a:r>
            <a:r>
              <a:rPr lang="en-US" sz="1600" spc="-5" dirty="0">
                <a:latin typeface="Gotham-Book"/>
              </a:rPr>
              <a:t>major</a:t>
            </a:r>
            <a:r>
              <a:rPr lang="en-US" sz="1600" spc="-10" dirty="0">
                <a:latin typeface="Gotham-Book"/>
              </a:rPr>
              <a:t> manufacturer </a:t>
            </a:r>
            <a:r>
              <a:rPr lang="en-US" sz="1600" spc="-5" dirty="0">
                <a:latin typeface="Gotham-Book"/>
              </a:rPr>
              <a:t>and</a:t>
            </a:r>
            <a:r>
              <a:rPr lang="en-US" sz="1600" spc="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distributor</a:t>
            </a:r>
            <a:r>
              <a:rPr lang="en-US" sz="1600" spc="-10" dirty="0">
                <a:latin typeface="Gotham-Book"/>
              </a:rPr>
              <a:t> our core focus is developing </a:t>
            </a:r>
            <a:r>
              <a:rPr lang="en-US" sz="1600" spc="-5" dirty="0">
                <a:latin typeface="Gotham-Book"/>
              </a:rPr>
              <a:t>high-performance and high-design flooring</a:t>
            </a:r>
            <a:r>
              <a:rPr lang="en-US" sz="1600" dirty="0">
                <a:latin typeface="Gotham-Book"/>
              </a:rPr>
              <a:t> </a:t>
            </a:r>
            <a:r>
              <a:rPr lang="en-US" sz="1600" spc="-10" dirty="0">
                <a:latin typeface="Gotham-Book"/>
              </a:rPr>
              <a:t>products</a:t>
            </a:r>
            <a:r>
              <a:rPr lang="en-US" sz="1600" dirty="0">
                <a:latin typeface="Gotham-Book"/>
              </a:rPr>
              <a:t>. To date, </a:t>
            </a:r>
            <a:r>
              <a:rPr lang="en-US" dirty="0">
                <a:latin typeface="Gotham-Book"/>
              </a:rPr>
              <a:t>all of our products offer </a:t>
            </a:r>
            <a:r>
              <a:rPr lang="en-US" sz="1600" dirty="0">
                <a:latin typeface="Gotham-Book"/>
              </a:rPr>
              <a:t>no-wax, no-buff flooring solutions that provide a strong ROI for our clients </a:t>
            </a:r>
            <a:r>
              <a:rPr lang="en-US" dirty="0">
                <a:latin typeface="Gotham-Book"/>
              </a:rPr>
              <a:t>in</a:t>
            </a:r>
            <a:r>
              <a:rPr lang="en-US" sz="1600" dirty="0">
                <a:latin typeface="Gotham-Book"/>
              </a:rPr>
              <a:t> the Education,</a:t>
            </a:r>
            <a:r>
              <a:rPr lang="en-US" sz="1600" spc="10" dirty="0">
                <a:latin typeface="Gotham-Book"/>
              </a:rPr>
              <a:t> </a:t>
            </a:r>
            <a:r>
              <a:rPr lang="en-US" sz="1600" spc="-15" dirty="0">
                <a:latin typeface="Gotham-Book"/>
              </a:rPr>
              <a:t>Healthcare,</a:t>
            </a:r>
            <a:r>
              <a:rPr lang="en-US" sz="1600" spc="-5" dirty="0">
                <a:latin typeface="Gotham-Book"/>
              </a:rPr>
              <a:t> Hospitality, </a:t>
            </a:r>
            <a:r>
              <a:rPr lang="en-US" sz="1600" spc="-15" dirty="0">
                <a:latin typeface="Gotham-Book"/>
              </a:rPr>
              <a:t>Government,</a:t>
            </a:r>
            <a:r>
              <a:rPr lang="en-US" sz="1600" spc="-5" dirty="0">
                <a:latin typeface="Gotham-Book"/>
              </a:rPr>
              <a:t> </a:t>
            </a:r>
            <a:r>
              <a:rPr lang="en-US" sz="1600" spc="-15" dirty="0">
                <a:latin typeface="Gotham-Book"/>
              </a:rPr>
              <a:t>Corporate,</a:t>
            </a:r>
            <a:r>
              <a:rPr lang="en-US" sz="1600" dirty="0">
                <a:latin typeface="Gotham-Book"/>
              </a:rPr>
              <a:t> and </a:t>
            </a:r>
            <a:r>
              <a:rPr lang="en-US" sz="1600" spc="-10" dirty="0">
                <a:latin typeface="Gotham-Book"/>
              </a:rPr>
              <a:t>Retail</a:t>
            </a:r>
            <a:r>
              <a:rPr lang="en-US" sz="1600" spc="10" dirty="0">
                <a:latin typeface="Gotham-Book"/>
              </a:rPr>
              <a:t> </a:t>
            </a:r>
            <a:r>
              <a:rPr lang="en-US" sz="1600" spc="-525" dirty="0">
                <a:latin typeface="Gotham-Book"/>
              </a:rPr>
              <a:t> </a:t>
            </a:r>
            <a:r>
              <a:rPr lang="en-US" sz="1600" spc="-10" dirty="0">
                <a:latin typeface="Gotham-Book"/>
              </a:rPr>
              <a:t>markets.</a:t>
            </a:r>
          </a:p>
          <a:p>
            <a:pPr marL="0" marR="5080" indent="0">
              <a:lnSpc>
                <a:spcPct val="150000"/>
              </a:lnSpc>
              <a:spcBef>
                <a:spcPts val="170"/>
              </a:spcBef>
              <a:buNone/>
              <a:tabLst>
                <a:tab pos="8209915" algn="l"/>
              </a:tabLst>
            </a:pPr>
            <a:endParaRPr lang="en-US" sz="1600" spc="-10" dirty="0">
              <a:latin typeface="Gotham-Book"/>
            </a:endParaRPr>
          </a:p>
          <a:p>
            <a:pPr marL="0" marR="5080" indent="0">
              <a:lnSpc>
                <a:spcPct val="150000"/>
              </a:lnSpc>
              <a:spcBef>
                <a:spcPts val="170"/>
              </a:spcBef>
              <a:buNone/>
              <a:tabLst>
                <a:tab pos="8209915" algn="l"/>
              </a:tabLst>
            </a:pPr>
            <a:r>
              <a:rPr lang="en-US" sz="1600" spc="-30" dirty="0">
                <a:latin typeface="Gotham-Book"/>
              </a:rPr>
              <a:t>Keeping the needs of our clients at the forefront of our manufacturing process, we</a:t>
            </a:r>
            <a:r>
              <a:rPr lang="en-US" sz="1600" dirty="0">
                <a:latin typeface="Gotham-Book"/>
              </a:rPr>
              <a:t> combine quality, </a:t>
            </a:r>
            <a:r>
              <a:rPr lang="en-US" sz="1600" spc="-10" dirty="0">
                <a:latin typeface="Gotham-Book"/>
              </a:rPr>
              <a:t>durability</a:t>
            </a:r>
            <a:r>
              <a:rPr lang="en-US" sz="1600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and</a:t>
            </a:r>
            <a:r>
              <a:rPr lang="en-US" sz="1600" spc="10" dirty="0">
                <a:latin typeface="Gotham-Book"/>
              </a:rPr>
              <a:t> </a:t>
            </a:r>
            <a:r>
              <a:rPr lang="en-US" sz="1600" spc="-10" dirty="0">
                <a:latin typeface="Gotham-Book"/>
              </a:rPr>
              <a:t>state-of-the-art</a:t>
            </a:r>
            <a:r>
              <a:rPr lang="en-US" sz="1600" spc="-5" dirty="0">
                <a:latin typeface="Gotham-Book"/>
              </a:rPr>
              <a:t> technology, in resilient flooring</a:t>
            </a:r>
            <a:r>
              <a:rPr lang="en-US" spc="-5" dirty="0">
                <a:latin typeface="Gotham-Book"/>
              </a:rPr>
              <a:t> and</a:t>
            </a:r>
            <a:r>
              <a:rPr lang="en-US" sz="1600" spc="-5" dirty="0">
                <a:latin typeface="Gotham-Book"/>
              </a:rPr>
              <a:t> offer heterogeneous</a:t>
            </a:r>
            <a:r>
              <a:rPr lang="en-US" sz="1600" spc="-10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and</a:t>
            </a:r>
            <a:r>
              <a:rPr lang="en-US" sz="1600" spc="10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homogeneous</a:t>
            </a:r>
            <a:r>
              <a:rPr lang="en-US" sz="1600" spc="1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sheet</a:t>
            </a:r>
            <a:r>
              <a:rPr lang="en-US" sz="1600" spc="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vinyl,</a:t>
            </a:r>
            <a:r>
              <a:rPr lang="en-US" sz="1600" spc="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tiles</a:t>
            </a:r>
            <a:r>
              <a:rPr lang="en-US" sz="1600" spc="1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and</a:t>
            </a:r>
            <a:r>
              <a:rPr lang="en-US" sz="1600" spc="15" dirty="0">
                <a:latin typeface="Gotham-Book"/>
              </a:rPr>
              <a:t> </a:t>
            </a:r>
            <a:r>
              <a:rPr lang="en-US" sz="1600" spc="-5" dirty="0">
                <a:latin typeface="Gotham-Book"/>
              </a:rPr>
              <a:t>planks, </a:t>
            </a:r>
            <a:r>
              <a:rPr lang="en-US" sz="1600" spc="5" dirty="0">
                <a:latin typeface="Gotham-Book"/>
              </a:rPr>
              <a:t> that are 100% virgin vinyl, phthalate free or bio based.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35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3CA6-088E-FD76-EDED-CFF1A3FD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 Book"/>
              </a:rPr>
              <a:t>Give us a try…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79673AE-F60D-67B3-A26E-99D9D272E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1058862"/>
            <a:ext cx="5629275" cy="5284788"/>
          </a:xfrm>
        </p:spPr>
      </p:pic>
    </p:spTree>
    <p:extLst>
      <p:ext uri="{BB962C8B-B14F-4D97-AF65-F5344CB8AC3E}">
        <p14:creationId xmlns:p14="http://schemas.microsoft.com/office/powerpoint/2010/main" val="226267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2F57-CC57-456D-9828-89ECFB25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639759"/>
            <a:ext cx="3932237" cy="866955"/>
          </a:xfrm>
        </p:spPr>
        <p:txBody>
          <a:bodyPr/>
          <a:lstStyle/>
          <a:p>
            <a:r>
              <a:rPr lang="en-US" dirty="0"/>
              <a:t>HIGH PERFORMANCE DESIGN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5AB0F6-D3C1-5CBA-2961-DBCDDF6B8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191"/>
            <a:ext cx="5569721" cy="3202581"/>
          </a:xfrm>
        </p:spPr>
        <p:txBody>
          <a:bodyPr/>
          <a:lstStyle/>
          <a:p>
            <a:pPr marR="5080" lvl="0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Over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 past 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seven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years, our </a:t>
            </a:r>
            <a:r>
              <a:rPr kumimoji="0" lang="en-US" sz="1600" b="0" i="0" u="none" strike="noStrike" kern="1200" cap="none" spc="-5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Teknoflor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brand</a:t>
            </a:r>
            <a:r>
              <a:rPr kumimoji="0" lang="en-US" sz="1600" b="0" i="0" u="none" strike="noStrike" kern="1200" cap="none" spc="-2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has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not only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improved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 composition of its products,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removed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phthalate plasticizers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and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opted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100%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virgin vinyl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construction, but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has also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improved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durability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and</a:t>
            </a:r>
            <a:r>
              <a:rPr kumimoji="0" lang="en-US" sz="1600" b="0" i="0" u="none" strike="noStrike" kern="1200" cap="none" spc="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performance.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second-generation</a:t>
            </a:r>
            <a:r>
              <a:rPr kumimoji="0" lang="en-US" sz="1600" b="0" i="0" u="none" strike="noStrike" kern="1200" cap="none" spc="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products</a:t>
            </a:r>
            <a:r>
              <a:rPr kumimoji="0" lang="en-US" sz="1600" b="0" i="0" u="none" strike="noStrike" kern="1200" cap="none" spc="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are</a:t>
            </a:r>
            <a:r>
              <a:rPr kumimoji="0" lang="en-US" sz="1600" b="0" i="0" u="none" strike="noStrike" kern="1200" cap="none" spc="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marked</a:t>
            </a:r>
            <a:r>
              <a:rPr kumimoji="0" lang="en-US" sz="1600" b="0" i="0" u="none" strike="noStrike" kern="1200" cap="none" spc="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HPD,</a:t>
            </a:r>
            <a:r>
              <a:rPr kumimoji="0" lang="en-US" sz="1600" b="0" i="0" u="none" strike="noStrike" kern="1200" cap="none" spc="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signifying</a:t>
            </a:r>
            <a:r>
              <a:rPr kumimoji="0" lang="en-US" sz="1600" b="0" i="0" u="none" strike="noStrike" kern="1200" cap="none" spc="1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High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Performance</a:t>
            </a:r>
            <a:r>
              <a:rPr kumimoji="0" lang="en-US" sz="1600" b="0" i="0" u="none" strike="noStrike" kern="1200" cap="none" spc="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Design and rate the highest in the industry in Chemical Resistance, Coefficient of Friction and Chair Castor ratings.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endParaRPr lang="en-US" dirty="0"/>
          </a:p>
        </p:txBody>
      </p:sp>
      <p:pic>
        <p:nvPicPr>
          <p:cNvPr id="9" name="Picture 8" descr="A long room with a wood floor&#10;&#10;Description automatically generated">
            <a:extLst>
              <a:ext uri="{FF2B5EF4-FFF2-40B4-BE49-F238E27FC236}">
                <a16:creationId xmlns:a16="http://schemas.microsoft.com/office/drawing/2014/main" id="{99BC5C9F-546F-E539-64D3-73182F225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75" y="516138"/>
            <a:ext cx="4109138" cy="5275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15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94D46-B2C3-4B50-D042-65E8B5412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5C160-DD36-52E5-34E2-35C03D19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7" y="748145"/>
            <a:ext cx="10820400" cy="651597"/>
          </a:xfrm>
        </p:spPr>
        <p:txBody>
          <a:bodyPr/>
          <a:lstStyle/>
          <a:p>
            <a:r>
              <a:rPr lang="en-US" dirty="0">
                <a:latin typeface="Gotham-Book"/>
              </a:rPr>
              <a:t>RESILIENT SHEET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F13253-E24C-E050-0D56-B7F4838F8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03" y="1512888"/>
            <a:ext cx="10515600" cy="4351337"/>
          </a:xfrm>
        </p:spPr>
        <p:txBody>
          <a:bodyPr/>
          <a:lstStyle/>
          <a:p>
            <a:pPr marL="12700" marR="5080" lvl="0" indent="0" algn="just" defTabSz="914400" rtl="0" eaLnBrk="1" fontAlgn="auto" latinLnBrk="0" hangingPunct="1">
              <a:lnSpc>
                <a:spcPct val="149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5" normalizeH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Teknoflor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has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long-stood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as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leader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in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resilient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sheet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market,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focusing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high-performance,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low-maintenance,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beautiful flooring.</a:t>
            </a:r>
            <a:r>
              <a:rPr kumimoji="0" lang="en-US" sz="1600" b="0" i="0" u="none" strike="noStrike" kern="1200" cap="none" spc="35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Our </a:t>
            </a:r>
            <a:r>
              <a:rPr kumimoji="0" lang="en-US" sz="1600" b="0" i="0" u="none" strike="noStrike" kern="1200" cap="none" spc="-1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success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has </a:t>
            </a:r>
            <a:r>
              <a:rPr kumimoji="0" lang="en-US" sz="1600" b="0" i="0" u="none" strike="noStrike" kern="1200" cap="none" spc="-1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fostered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our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focus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on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durability,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cleanability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and</a:t>
            </a:r>
            <a:r>
              <a:rPr kumimoji="0" lang="en-US" sz="1600" b="0" i="0" u="none" strike="noStrike" kern="1200" cap="none" spc="1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safety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throughout</a:t>
            </a:r>
            <a:r>
              <a:rPr kumimoji="0" lang="en-US" sz="1600" b="0" i="0" u="none" strike="noStrike" kern="1200" cap="none" spc="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our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resilient line.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pPr marL="12700" marR="5715" lvl="0" indent="0" algn="just" defTabSz="914400" rtl="0" eaLnBrk="1" fontAlgn="auto" latinLnBrk="0" hangingPunct="1">
              <a:lnSpc>
                <a:spcPct val="15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Our 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seamless flooring solutions offer beautiful aesthetics, in </a:t>
            </a:r>
            <a:r>
              <a:rPr kumimoji="0" lang="en-US" sz="1600" b="0" i="0" u="none" strike="noStrike" kern="1200" cap="none" spc="-2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over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100 </a:t>
            </a:r>
            <a:r>
              <a:rPr kumimoji="0" lang="en-US" sz="1600" b="0" i="0" u="none" strike="noStrike" kern="1200" cap="none" spc="-5" normalizeH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skus</a:t>
            </a:r>
            <a:r>
              <a:rPr kumimoji="0" lang="en-US" sz="1600" b="0" i="0" u="none" strike="noStrike" kern="1200" cap="none" spc="-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, with unmatched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 </a:t>
            </a:r>
            <a:r>
              <a:rPr kumimoji="0" lang="en-US" sz="1600" b="0" i="0" u="none" strike="noStrike" kern="1200" cap="none" spc="-15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Gotham-Book"/>
                <a:cs typeface="Gotham-Book"/>
              </a:rPr>
              <a:t>durability and now </a:t>
            </a:r>
            <a:r>
              <a:rPr lang="en-US" spc="-15" dirty="0">
                <a:solidFill>
                  <a:srgbClr val="040404"/>
                </a:solidFill>
                <a:latin typeface="Gotham-Book"/>
                <a:cs typeface="Gotham-Book"/>
              </a:rPr>
              <a:t>is enhanced with coordinating tiles and planks.  The available design options are only limited by the imagination.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cs typeface="Gotham-Book"/>
            </a:endParaRPr>
          </a:p>
          <a:p>
            <a:pPr marL="0" marR="5080" indent="0">
              <a:lnSpc>
                <a:spcPct val="150000"/>
              </a:lnSpc>
              <a:spcBef>
                <a:spcPts val="170"/>
              </a:spcBef>
              <a:buNone/>
              <a:tabLst>
                <a:tab pos="8209915" algn="l"/>
              </a:tabLst>
            </a:pPr>
            <a:r>
              <a:rPr lang="en-US" sz="1600" spc="-5" dirty="0"/>
              <a:t>	</a:t>
            </a:r>
            <a:endParaRPr lang="en-US" sz="1600" u="sng" spc="-20" dirty="0">
              <a:solidFill>
                <a:srgbClr val="0563C1"/>
              </a:solidFill>
              <a:uFill>
                <a:solidFill>
                  <a:srgbClr val="0563C1"/>
                </a:solidFill>
              </a:u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3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4CE4-CFD3-4CA9-BB0C-AF22A5E7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279A89"/>
                </a:solidFill>
                <a:latin typeface="Gotham-Book"/>
              </a:rPr>
              <a:t>CONSTRUCTION</a:t>
            </a: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95C63CDA-060B-F616-3510-E4E72858D5B1}"/>
              </a:ext>
            </a:extLst>
          </p:cNvPr>
          <p:cNvGrpSpPr/>
          <p:nvPr/>
        </p:nvGrpSpPr>
        <p:grpSpPr>
          <a:xfrm>
            <a:off x="1345721" y="1250828"/>
            <a:ext cx="8824822" cy="4829149"/>
            <a:chOff x="775440" y="306413"/>
            <a:chExt cx="10318668" cy="5751170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07E78282-7170-3FDD-2B46-7BBB76B8E1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1758" y="306413"/>
              <a:ext cx="8912350" cy="5751170"/>
            </a:xfrm>
            <a:prstGeom prst="rect">
              <a:avLst/>
            </a:prstGeom>
          </p:spPr>
        </p:pic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56B438F7-615E-51F5-84EE-F608CB19B32F}"/>
                </a:ext>
              </a:extLst>
            </p:cNvPr>
            <p:cNvSpPr/>
            <p:nvPr/>
          </p:nvSpPr>
          <p:spPr>
            <a:xfrm>
              <a:off x="775440" y="4245429"/>
              <a:ext cx="2804160" cy="627380"/>
            </a:xfrm>
            <a:custGeom>
              <a:avLst/>
              <a:gdLst/>
              <a:ahLst/>
              <a:cxnLst/>
              <a:rect l="l" t="t" r="r" b="b"/>
              <a:pathLst>
                <a:path w="2804160" h="627379">
                  <a:moveTo>
                    <a:pt x="2803781" y="0"/>
                  </a:moveTo>
                  <a:lnTo>
                    <a:pt x="0" y="0"/>
                  </a:lnTo>
                  <a:lnTo>
                    <a:pt x="0" y="627017"/>
                  </a:lnTo>
                  <a:lnTo>
                    <a:pt x="2803781" y="627017"/>
                  </a:lnTo>
                  <a:lnTo>
                    <a:pt x="28037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99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1F02-D0DD-FBC4-19A0-C09294D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A16A7C-E9C2-98D4-A52E-D3BE3B838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36566"/>
            <a:ext cx="5082041" cy="4410936"/>
          </a:xfrm>
        </p:spPr>
        <p:txBody>
          <a:bodyPr/>
          <a:lstStyle/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Modern wood visual</a:t>
            </a:r>
            <a:endParaRPr lang="en-US" sz="1600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Coordinates with Forest Plank in size and color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600" spc="-10" dirty="0">
                <a:solidFill>
                  <a:srgbClr val="040404"/>
                </a:solidFill>
                <a:latin typeface="Gotham-Book"/>
                <a:cs typeface="Gotham-Book"/>
              </a:rPr>
              <a:t>100% Virgin Vinyl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Phthalate Free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600" spc="-10" dirty="0">
                <a:solidFill>
                  <a:srgbClr val="040404"/>
                </a:solidFill>
                <a:latin typeface="Gotham-Book"/>
                <a:cs typeface="Gotham-Book"/>
              </a:rPr>
              <a:t>High Performance Design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High Chemical Resistance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12 Year Non-Prorated Warranty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Reach, </a:t>
            </a:r>
            <a:r>
              <a:rPr lang="en-US" spc="-10" dirty="0" err="1">
                <a:solidFill>
                  <a:srgbClr val="040404"/>
                </a:solidFill>
                <a:latin typeface="Gotham-Book"/>
                <a:cs typeface="Gotham-Book"/>
              </a:rPr>
              <a:t>FloorScore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Certification, Health Product Declaration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No Wax, No Buff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Versatile color palette</a:t>
            </a:r>
            <a:endParaRPr lang="en-US" sz="1600" dirty="0">
              <a:latin typeface="Gotham-Book"/>
              <a:cs typeface="Gotham-Book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05C1AC-C167-166F-161E-28CE48DD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1729"/>
            <a:ext cx="3932237" cy="707366"/>
          </a:xfrm>
        </p:spPr>
        <p:txBody>
          <a:bodyPr/>
          <a:lstStyle/>
          <a:p>
            <a:r>
              <a:rPr lang="en-US" dirty="0">
                <a:latin typeface="Gotham-Book"/>
              </a:rPr>
              <a:t>FORESTSCAPES HPD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7AFA9-37FB-7B94-8886-9A8B1B65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625" y="618305"/>
            <a:ext cx="4134587" cy="5072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52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7BCA-A148-257D-CF05-B66E9DAA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0921"/>
            <a:ext cx="3932237" cy="507272"/>
          </a:xfrm>
        </p:spPr>
        <p:txBody>
          <a:bodyPr/>
          <a:lstStyle/>
          <a:p>
            <a:r>
              <a:rPr lang="en-US" dirty="0">
                <a:latin typeface="Gotham-Book"/>
              </a:rPr>
              <a:t>FOREST PLANK HPD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88E65-9ADD-EEF4-2B2A-D9208F2A4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04905"/>
            <a:ext cx="5055915" cy="4944292"/>
          </a:xfrm>
        </p:spPr>
        <p:txBody>
          <a:bodyPr/>
          <a:lstStyle/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040404"/>
                </a:solidFill>
                <a:latin typeface="Gotham-Book"/>
                <a:cs typeface="Gotham-Book"/>
              </a:rPr>
              <a:t>Modern wood visual 4”w x 36”l plank</a:t>
            </a:r>
            <a:endParaRPr lang="en-US" sz="1600" dirty="0">
              <a:latin typeface="Gotham-Book"/>
              <a:cs typeface="Gotham-Book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Coordinates with </a:t>
            </a:r>
            <a:r>
              <a:rPr lang="en-US" spc="-10" dirty="0" err="1">
                <a:solidFill>
                  <a:srgbClr val="040404"/>
                </a:solidFill>
                <a:latin typeface="Gotham-Book"/>
                <a:cs typeface="Gotham-Book"/>
              </a:rPr>
              <a:t>Forestscapes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HPD 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600" spc="-10" dirty="0">
                <a:solidFill>
                  <a:srgbClr val="040404"/>
                </a:solidFill>
                <a:latin typeface="Gotham-Book"/>
                <a:cs typeface="Gotham-Book"/>
              </a:rPr>
              <a:t>100% Virgin Vinyl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Phthalate Free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600" spc="-10" dirty="0">
                <a:solidFill>
                  <a:srgbClr val="040404"/>
                </a:solidFill>
                <a:latin typeface="Gotham-Book"/>
                <a:cs typeface="Gotham-Book"/>
              </a:rPr>
              <a:t>High Performance Design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High Chemical Resistance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12 Year Non-Prorated Warranty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Reach, </a:t>
            </a:r>
            <a:r>
              <a:rPr lang="en-US" spc="-10" dirty="0" err="1">
                <a:solidFill>
                  <a:srgbClr val="040404"/>
                </a:solidFill>
                <a:latin typeface="Gotham-Book"/>
                <a:cs typeface="Gotham-Book"/>
              </a:rPr>
              <a:t>FloorScore</a:t>
            </a: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 Certification, Health Product Declaration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No Wax, No Buff</a:t>
            </a: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040404"/>
                </a:solidFill>
                <a:latin typeface="Gotham-Book"/>
                <a:cs typeface="Gotham-Book"/>
              </a:rPr>
              <a:t>Versatile color palette</a:t>
            </a:r>
            <a:endParaRPr lang="en-US" sz="1600" dirty="0">
              <a:latin typeface="Gotham-Book"/>
              <a:cs typeface="Gotham-Book"/>
            </a:endParaRPr>
          </a:p>
          <a:p>
            <a:endParaRPr lang="en-US" dirty="0"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741D2-8E4D-AFC9-9E11-DCF5ED55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729" y="590823"/>
            <a:ext cx="4195483" cy="5109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74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029B6-AE22-4D12-D3A4-9F3E488C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36" y="449878"/>
            <a:ext cx="10515600" cy="474946"/>
          </a:xfrm>
        </p:spPr>
        <p:txBody>
          <a:bodyPr/>
          <a:lstStyle/>
          <a:p>
            <a:r>
              <a:rPr lang="en-US" dirty="0">
                <a:latin typeface="Gotham-Book"/>
              </a:rPr>
              <a:t>FORESTSCAPES HPD SHEET + PLANK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7F0448-9C84-07F6-0C72-B37DABD3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4" y="1062226"/>
            <a:ext cx="3795909" cy="4911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2CF5C-22BD-0B62-9F57-EA1C586D8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16" y="1062226"/>
            <a:ext cx="3797329" cy="49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44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AAF54CC733C47A94D64FC08ED9CD1" ma:contentTypeVersion="20" ma:contentTypeDescription="Create a new document." ma:contentTypeScope="" ma:versionID="46485d18055b05a398e57a8b73306208">
  <xsd:schema xmlns:xsd="http://www.w3.org/2001/XMLSchema" xmlns:xs="http://www.w3.org/2001/XMLSchema" xmlns:p="http://schemas.microsoft.com/office/2006/metadata/properties" xmlns:ns1="http://schemas.microsoft.com/sharepoint/v3" xmlns:ns2="da005a36-e589-4625-87f2-0b34d401c69d" xmlns:ns3="4c8bb694-105f-4484-8408-295f4030d578" targetNamespace="http://schemas.microsoft.com/office/2006/metadata/properties" ma:root="true" ma:fieldsID="471640de9bb92987c08e96898f75ba50" ns1:_="" ns2:_="" ns3:_="">
    <xsd:import namespace="http://schemas.microsoft.com/sharepoint/v3"/>
    <xsd:import namespace="da005a36-e589-4625-87f2-0b34d401c69d"/>
    <xsd:import namespace="4c8bb694-105f-4484-8408-295f4030d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05a36-e589-4625-87f2-0b34d401c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e11d628-647c-4c8d-8dd1-c5fb09250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bb694-105f-4484-8408-295f4030d57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3965b20-c528-4997-b505-db69a9f29955}" ma:internalName="TaxCatchAll" ma:showField="CatchAllData" ma:web="4c8bb694-105f-4484-8408-295f4030d5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005a36-e589-4625-87f2-0b34d401c69d">
      <Terms xmlns="http://schemas.microsoft.com/office/infopath/2007/PartnerControls"/>
    </lcf76f155ced4ddcb4097134ff3c332f>
    <TaxCatchAll xmlns="4c8bb694-105f-4484-8408-295f4030d578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311741-EEA5-41EB-8D49-8D0F7567D7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99D24B-0189-421C-A564-EC298E0958C0}"/>
</file>

<file path=customXml/itemProps3.xml><?xml version="1.0" encoding="utf-8"?>
<ds:datastoreItem xmlns:ds="http://schemas.openxmlformats.org/officeDocument/2006/customXml" ds:itemID="{DC22733F-7049-4898-8667-1BDA7D535BA7}">
  <ds:schemaRefs>
    <ds:schemaRef ds:uri="http://purl.org/dc/elements/1.1/"/>
    <ds:schemaRef ds:uri="http://schemas.microsoft.com/office/2006/documentManagement/types"/>
    <ds:schemaRef ds:uri="7e58bd0b-6363-470f-a546-4c1449384699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e75cc7ea-6d51-4a17-a836-d3ec803f3089"/>
    <ds:schemaRef ds:uri="http://purl.org/dc/dcmitype/"/>
    <ds:schemaRef ds:uri="http://purl.org/dc/terms/"/>
    <ds:schemaRef ds:uri="ab79a630-ac02-429c-9558-f2452640e809"/>
    <ds:schemaRef ds:uri="02e112dc-e868-47d4-b991-b0e6b3c22d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1035</Words>
  <Application>Microsoft Office PowerPoint</Application>
  <PresentationFormat>Widescreen</PresentationFormat>
  <Paragraphs>129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Symbol</vt:lpstr>
      <vt:lpstr>Aptos Display</vt:lpstr>
      <vt:lpstr>Gotham-Book</vt:lpstr>
      <vt:lpstr>Avenir Book</vt:lpstr>
      <vt:lpstr>Calibri</vt:lpstr>
      <vt:lpstr>Gotham Book</vt:lpstr>
      <vt:lpstr>Aptos</vt:lpstr>
      <vt:lpstr>Custom Design</vt:lpstr>
      <vt:lpstr>2_Custom Design</vt:lpstr>
      <vt:lpstr>1_Custom Design</vt:lpstr>
      <vt:lpstr>PowerPoint Presentation</vt:lpstr>
      <vt:lpstr>TEKNOFLOR and ASPECTA</vt:lpstr>
      <vt:lpstr>WHO WE ARE…</vt:lpstr>
      <vt:lpstr>HIGH PERFORMANCE DESIGN</vt:lpstr>
      <vt:lpstr>RESILIENT SHEET</vt:lpstr>
      <vt:lpstr>CONSTRUCTION</vt:lpstr>
      <vt:lpstr>FORESTSCAPES HPD</vt:lpstr>
      <vt:lpstr>FOREST PLANK HPD</vt:lpstr>
      <vt:lpstr>FORESTSCAPES HPD SHEET + PLANK</vt:lpstr>
      <vt:lpstr>UNIVERSITY OF ILLINOIS</vt:lpstr>
      <vt:lpstr>ICON TILE + PLANK</vt:lpstr>
      <vt:lpstr>PowerPoint Presentation</vt:lpstr>
      <vt:lpstr>SYMPHONY COLLECTION</vt:lpstr>
      <vt:lpstr>PowerPoint Presentation</vt:lpstr>
      <vt:lpstr>ELEVATED CLASSICS COLLECTION</vt:lpstr>
      <vt:lpstr>PowerPoint Presentation</vt:lpstr>
      <vt:lpstr>RARE PLANK</vt:lpstr>
      <vt:lpstr>PowerPoint Presentation</vt:lpstr>
      <vt:lpstr> T3</vt:lpstr>
      <vt:lpstr>PowerPoint Presentation</vt:lpstr>
      <vt:lpstr>NASHVILLE PUBLIC LIBRARY</vt:lpstr>
      <vt:lpstr>NATURESCAPES + NATURE’S TILE</vt:lpstr>
      <vt:lpstr>PowerPoint Presentation</vt:lpstr>
      <vt:lpstr>PowerPoint Presentation</vt:lpstr>
      <vt:lpstr>PRIME WITH S E T A G R I P ™ </vt:lpstr>
      <vt:lpstr>PowerPoint Presentation</vt:lpstr>
      <vt:lpstr>ASPECTA ONE</vt:lpstr>
      <vt:lpstr>ASPECTA CONTOURS</vt:lpstr>
      <vt:lpstr>JEFFERSON TECHNICAL COLLEGE</vt:lpstr>
      <vt:lpstr>Give us a try…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Nicolette Grieco</cp:lastModifiedBy>
  <cp:revision>34</cp:revision>
  <dcterms:created xsi:type="dcterms:W3CDTF">2023-01-20T14:22:08Z</dcterms:created>
  <dcterms:modified xsi:type="dcterms:W3CDTF">2024-03-06T19:55:48Z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0x010100AA62896354621541B380B68F10A2E955</vt:lpwstr>
  </property>
  <property fmtid="{D5CDD505-2E9C-101B-9397-08002B2CF9AE}" pid="3" name="MediaServiceImageTags">
    <vt:lpwstr/>
  </property>
</Properties>
</file>