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8" r:id="rId5"/>
    <p:sldId id="256" r:id="rId6"/>
    <p:sldId id="257" r:id="rId7"/>
    <p:sldId id="26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136239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892268-4568-436D-BAF8-EBA4066376D1}" v="3" dt="2024-11-25T19:08:47.2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068" autoAdjust="0"/>
  </p:normalViewPr>
  <p:slideViewPr>
    <p:cSldViewPr snapToGrid="0">
      <p:cViewPr varScale="1">
        <p:scale>
          <a:sx n="50" d="100"/>
          <a:sy n="50" d="100"/>
        </p:scale>
        <p:origin x="22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229657"/>
            <a:ext cx="10363200" cy="4743144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7155715"/>
            <a:ext cx="9144000" cy="3289294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4BCC-F179-42A1-A472-2703B975B528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E92A-7A11-41B5-9181-EAA5038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04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4BCC-F179-42A1-A472-2703B975B528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E92A-7A11-41B5-9181-EAA5038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1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25348"/>
            <a:ext cx="2628900" cy="11545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725348"/>
            <a:ext cx="7734300" cy="11545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4BCC-F179-42A1-A472-2703B975B528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E92A-7A11-41B5-9181-EAA5038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2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4BCC-F179-42A1-A472-2703B975B528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E92A-7A11-41B5-9181-EAA5038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86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396524"/>
            <a:ext cx="10515600" cy="566717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9117311"/>
            <a:ext cx="10515600" cy="2980233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4BCC-F179-42A1-A472-2703B975B528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E92A-7A11-41B5-9181-EAA5038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99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626739"/>
            <a:ext cx="5181600" cy="86442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626739"/>
            <a:ext cx="5181600" cy="86442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4BCC-F179-42A1-A472-2703B975B528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E92A-7A11-41B5-9181-EAA5038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1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5351"/>
            <a:ext cx="10515600" cy="26333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339755"/>
            <a:ext cx="5157787" cy="1636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4976517"/>
            <a:ext cx="5157787" cy="73197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339755"/>
            <a:ext cx="5183188" cy="163676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4976517"/>
            <a:ext cx="5183188" cy="73197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4BCC-F179-42A1-A472-2703B975B528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E92A-7A11-41B5-9181-EAA5038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5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4BCC-F179-42A1-A472-2703B975B528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E92A-7A11-41B5-9181-EAA5038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40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4BCC-F179-42A1-A472-2703B975B528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E92A-7A11-41B5-9181-EAA5038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08262"/>
            <a:ext cx="3932237" cy="3178916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961596"/>
            <a:ext cx="6172200" cy="968181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087177"/>
            <a:ext cx="3932237" cy="7572002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4BCC-F179-42A1-A472-2703B975B528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E92A-7A11-41B5-9181-EAA5038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08262"/>
            <a:ext cx="3932237" cy="3178916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961596"/>
            <a:ext cx="6172200" cy="968181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087177"/>
            <a:ext cx="3932237" cy="7572002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4BCC-F179-42A1-A472-2703B975B528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E92A-7A11-41B5-9181-EAA5038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63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25351"/>
            <a:ext cx="10515600" cy="2633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626739"/>
            <a:ext cx="10515600" cy="8644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2627363"/>
            <a:ext cx="2743200" cy="7253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E74BCC-F179-42A1-A472-2703B975B528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2627363"/>
            <a:ext cx="4114800" cy="7253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2627363"/>
            <a:ext cx="2743200" cy="7253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96E92A-7A11-41B5-9181-EAA5038CD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7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428C68B-4618-4E5E-20A3-18F07A6AB6FD}"/>
              </a:ext>
            </a:extLst>
          </p:cNvPr>
          <p:cNvSpPr txBox="1"/>
          <p:nvPr/>
        </p:nvSpPr>
        <p:spPr>
          <a:xfrm>
            <a:off x="3220575" y="961309"/>
            <a:ext cx="7183487" cy="55989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6218" indent="-396218">
              <a:buFont typeface="Arial" panose="020B0604020202020204" pitchFamily="34" charset="0"/>
              <a:buChar char="•"/>
            </a:pPr>
            <a:r>
              <a:rPr lang="en-US" sz="2496" dirty="0">
                <a:solidFill>
                  <a:srgbClr val="FF6600"/>
                </a:solidFill>
                <a:latin typeface="Open Sans SemiCondensed ExtraBo" pitchFamily="2" charset="0"/>
                <a:ea typeface="Open Sans SemiCondensed ExtraBo" pitchFamily="2" charset="0"/>
                <a:cs typeface="Open Sans SemiCondensed ExtraBo" pitchFamily="2" charset="0"/>
              </a:rPr>
              <a:t>Standards </a:t>
            </a:r>
          </a:p>
          <a:p>
            <a:pPr marL="1030167" lvl="1" indent="-396218">
              <a:buFont typeface="Arial" panose="020B0604020202020204" pitchFamily="34" charset="0"/>
              <a:buChar char="•"/>
            </a:pPr>
            <a:r>
              <a:rPr lang="en-US" sz="2219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Maple: 1” thick and 1.25” thick. </a:t>
            </a:r>
          </a:p>
          <a:p>
            <a:pPr marL="1030167" lvl="1" indent="-396218">
              <a:buFont typeface="Arial" panose="020B0604020202020204" pitchFamily="34" charset="0"/>
              <a:buChar char="•"/>
            </a:pPr>
            <a:r>
              <a:rPr lang="en-US" sz="2219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Stains: </a:t>
            </a:r>
          </a:p>
          <a:p>
            <a:pPr marL="1664116" lvl="2" indent="-396218">
              <a:buFont typeface="Arial" panose="020B0604020202020204" pitchFamily="34" charset="0"/>
              <a:buChar char="•"/>
            </a:pPr>
            <a:r>
              <a:rPr lang="en-US" sz="2219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Aged Ash </a:t>
            </a:r>
          </a:p>
          <a:p>
            <a:pPr marL="1664116" lvl="2" indent="-396218">
              <a:buFont typeface="Arial" panose="020B0604020202020204" pitchFamily="34" charset="0"/>
              <a:buChar char="•"/>
            </a:pPr>
            <a:r>
              <a:rPr lang="en-US" sz="2219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Early American </a:t>
            </a:r>
          </a:p>
          <a:p>
            <a:pPr marL="1664116" lvl="2" indent="-396218">
              <a:buFont typeface="Arial" panose="020B0604020202020204" pitchFamily="34" charset="0"/>
              <a:buChar char="•"/>
            </a:pPr>
            <a:r>
              <a:rPr lang="en-US" sz="2219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Mocha </a:t>
            </a:r>
          </a:p>
          <a:p>
            <a:pPr marL="1664116" lvl="2" indent="-396218">
              <a:buFont typeface="Arial" panose="020B0604020202020204" pitchFamily="34" charset="0"/>
              <a:buChar char="•"/>
            </a:pPr>
            <a:r>
              <a:rPr lang="en-US" sz="2219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Jacobean </a:t>
            </a:r>
          </a:p>
          <a:p>
            <a:pPr marL="1664116" lvl="2" indent="-396218">
              <a:buFont typeface="Arial" panose="020B0604020202020204" pitchFamily="34" charset="0"/>
              <a:buChar char="•"/>
            </a:pPr>
            <a:r>
              <a:rPr lang="en-US" sz="2219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Ebony </a:t>
            </a:r>
          </a:p>
          <a:p>
            <a:pPr marL="1206916" lvl="1" indent="-396218">
              <a:buFont typeface="Arial" panose="020B0604020202020204" pitchFamily="34" charset="0"/>
              <a:buChar char="•"/>
            </a:pPr>
            <a:r>
              <a:rPr lang="en-US" sz="2219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Base Colors: </a:t>
            </a:r>
          </a:p>
          <a:p>
            <a:pPr marL="1664116" lvl="2" indent="-396218">
              <a:buFont typeface="Arial" panose="020B0604020202020204" pitchFamily="34" charset="0"/>
              <a:buChar char="•"/>
            </a:pPr>
            <a:r>
              <a:rPr lang="en-US" sz="2219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All available standards below. </a:t>
            </a:r>
          </a:p>
          <a:p>
            <a:pPr marL="1664116" lvl="2" indent="-396218">
              <a:buFont typeface="Arial" panose="020B0604020202020204" pitchFamily="34" charset="0"/>
              <a:buChar char="•"/>
            </a:pPr>
            <a:endParaRPr lang="en-US" sz="2219" dirty="0">
              <a:solidFill>
                <a:srgbClr val="FF6600"/>
              </a:solidFill>
              <a:latin typeface="Open Sans "/>
              <a:ea typeface="Open Sans SemiCondensed ExtraBo" pitchFamily="2" charset="0"/>
              <a:cs typeface="Open Sans SemiCondensed ExtraBo" pitchFamily="2" charset="0"/>
            </a:endParaRPr>
          </a:p>
          <a:p>
            <a:pPr marL="1664116" lvl="2" indent="-396218">
              <a:buFont typeface="Arial" panose="020B0604020202020204" pitchFamily="34" charset="0"/>
              <a:buChar char="•"/>
            </a:pPr>
            <a:endParaRPr lang="en-US" sz="2219" dirty="0">
              <a:solidFill>
                <a:srgbClr val="FF6600"/>
              </a:solidFill>
              <a:latin typeface="Open Sans "/>
              <a:ea typeface="Open Sans SemiCondensed ExtraBo" pitchFamily="2" charset="0"/>
              <a:cs typeface="Open Sans SemiCondensed ExtraBo" pitchFamily="2" charset="0"/>
            </a:endParaRPr>
          </a:p>
          <a:p>
            <a:pPr marL="1664116" lvl="2" indent="-396218">
              <a:buFont typeface="Arial" panose="020B0604020202020204" pitchFamily="34" charset="0"/>
              <a:buChar char="•"/>
            </a:pPr>
            <a:endParaRPr lang="en-US" sz="2219" dirty="0">
              <a:solidFill>
                <a:srgbClr val="FF6600"/>
              </a:solidFill>
              <a:latin typeface="Open Sans "/>
              <a:ea typeface="Open Sans SemiCondensed ExtraBo" pitchFamily="2" charset="0"/>
              <a:cs typeface="Open Sans SemiCondensed ExtraBo" pitchFamily="2" charset="0"/>
            </a:endParaRPr>
          </a:p>
          <a:p>
            <a:pPr marL="1664116" lvl="2" indent="-396218">
              <a:buFont typeface="Arial" panose="020B0604020202020204" pitchFamily="34" charset="0"/>
              <a:buChar char="•"/>
            </a:pPr>
            <a:endParaRPr lang="en-US" sz="2219" dirty="0">
              <a:solidFill>
                <a:srgbClr val="FF6600"/>
              </a:solidFill>
              <a:latin typeface="Open Sans "/>
              <a:ea typeface="Open Sans SemiCondensed ExtraBo" pitchFamily="2" charset="0"/>
              <a:cs typeface="Open Sans SemiCondensed ExtraBo" pitchFamily="2" charset="0"/>
            </a:endParaRPr>
          </a:p>
          <a:p>
            <a:pPr marL="1664116" lvl="2" indent="-396218">
              <a:buFont typeface="Arial" panose="020B0604020202020204" pitchFamily="34" charset="0"/>
              <a:buChar char="•"/>
            </a:pPr>
            <a:endParaRPr lang="en-US" sz="2219" dirty="0">
              <a:solidFill>
                <a:srgbClr val="FF6600"/>
              </a:solidFill>
              <a:latin typeface="Open Sans "/>
              <a:ea typeface="Open Sans SemiCondensed ExtraBo" pitchFamily="2" charset="0"/>
              <a:cs typeface="Open Sans SemiCondensed ExtraBo" pitchFamily="2" charset="0"/>
            </a:endParaRPr>
          </a:p>
          <a:p>
            <a:pPr marL="633949" lvl="1"/>
            <a:endParaRPr lang="en-US" sz="2219" dirty="0">
              <a:solidFill>
                <a:srgbClr val="FF6600"/>
              </a:solidFill>
              <a:latin typeface="Open Sans "/>
              <a:ea typeface="Open Sans SemiCondensed ExtraBo" pitchFamily="2" charset="0"/>
              <a:cs typeface="Open Sans SemiCondensed ExtraBo" pitchFamily="2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2CB7B4-931C-7A5F-61D8-147D3D6E8C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0899" y="5469314"/>
            <a:ext cx="6498723" cy="10251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4671128-93CD-EB3D-BE85-5DB3D09D1A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2319" y="6865710"/>
            <a:ext cx="4215219" cy="84688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BCC51C2-4ACC-4120-4EEC-2B6C5376E0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8481" y="7924187"/>
            <a:ext cx="4367124" cy="63935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FE3EFE3-0E1F-5930-2F5B-72AD6F144F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12322" y="8929374"/>
            <a:ext cx="4163286" cy="63969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24D93CC-0ED9-14DA-13B4-051590DCA5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2479" y="9934901"/>
            <a:ext cx="4163286" cy="63969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1281B90-5DD8-F18E-BC47-5F7A75E5D1B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12320" y="10880032"/>
            <a:ext cx="4215219" cy="63969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B917512-9C53-6999-C0A5-5110056295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0904" y="6296407"/>
            <a:ext cx="4217611" cy="478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65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20B859E-CEFB-3494-540A-64AD9AF29852}"/>
              </a:ext>
            </a:extLst>
          </p:cNvPr>
          <p:cNvSpPr txBox="1"/>
          <p:nvPr/>
        </p:nvSpPr>
        <p:spPr>
          <a:xfrm>
            <a:off x="281851" y="2515601"/>
            <a:ext cx="11472533" cy="2098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5463" indent="-475463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SemiCondensed ExtraBo" pitchFamily="2" charset="0"/>
                <a:ea typeface="Open Sans SemiCondensed ExtraBo" pitchFamily="2" charset="0"/>
                <a:cs typeface="Open Sans SemiCondensed ExtraBo" pitchFamily="2" charset="0"/>
              </a:rPr>
              <a:t>Community Table Design B (Post Leg, 3" x 1.5" Rectangular Tube, angled 10 degrees)</a:t>
            </a:r>
          </a:p>
          <a:p>
            <a:pPr marL="1030167" lvl="1" indent="-396218">
              <a:buFont typeface="Arial" panose="020B0604020202020204" pitchFamily="34" charset="0"/>
              <a:buChar char="•"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Rectangle</a:t>
            </a:r>
          </a:p>
          <a:p>
            <a:pPr marL="1030167" lvl="1" indent="-396218">
              <a:buFont typeface="Arial" panose="020B0604020202020204" pitchFamily="34" charset="0"/>
              <a:buChar char="•"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36”W x 96”L x 29.5”H x 1.25”TH. </a:t>
            </a:r>
          </a:p>
          <a:p>
            <a:pPr marL="1030167" lvl="1" indent="-396218">
              <a:buFont typeface="Arial" panose="020B0604020202020204" pitchFamily="34" charset="0"/>
              <a:buChar char="•"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36”W x 76”L x 29.5”H x 1.25”TH.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B54599-A123-B5CF-2126-6AF346D8FC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428" y="5074991"/>
            <a:ext cx="8057467" cy="347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516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D050B7F-4D8C-3C26-C0C6-87B37BC1FD91}"/>
              </a:ext>
            </a:extLst>
          </p:cNvPr>
          <p:cNvSpPr txBox="1"/>
          <p:nvPr/>
        </p:nvSpPr>
        <p:spPr>
          <a:xfrm>
            <a:off x="303588" y="2409889"/>
            <a:ext cx="10820478" cy="2098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5463" indent="-475463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SemiCondensed ExtraBo" pitchFamily="2" charset="0"/>
                <a:ea typeface="Open Sans SemiCondensed ExtraBo" pitchFamily="2" charset="0"/>
                <a:cs typeface="Open Sans SemiCondensed ExtraBo" pitchFamily="2" charset="0"/>
              </a:rPr>
              <a:t>Community Table Design C (Pedestal Base, 30" Round Disc)</a:t>
            </a:r>
          </a:p>
          <a:p>
            <a:pPr marL="1109411" lvl="1" indent="-475463">
              <a:buFont typeface="Arial" panose="020B0604020202020204" pitchFamily="34" charset="0"/>
              <a:buChar char="•"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Round</a:t>
            </a:r>
          </a:p>
          <a:p>
            <a:pPr marL="1109411" lvl="1" indent="-475463">
              <a:buFont typeface="Arial" panose="020B0604020202020204" pitchFamily="34" charset="0"/>
              <a:buChar char="•"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54”W x 29.75”H x 1.25”TH. </a:t>
            </a:r>
          </a:p>
          <a:p>
            <a:pPr marL="1109411" lvl="1" indent="-475463">
              <a:buFont typeface="Arial" panose="020B0604020202020204" pitchFamily="34" charset="0"/>
              <a:buChar char="•"/>
            </a:pPr>
            <a:endParaRPr lang="en-US" sz="2774" dirty="0">
              <a:solidFill>
                <a:srgbClr val="FF6600"/>
              </a:solidFill>
              <a:latin typeface="Open Sans SemiCondensed ExtraBo" pitchFamily="2" charset="0"/>
              <a:ea typeface="Open Sans SemiCondensed ExtraBo" pitchFamily="2" charset="0"/>
              <a:cs typeface="Open Sans SemiCondensed ExtraBo" pitchFamily="2" charset="0"/>
            </a:endParaRPr>
          </a:p>
          <a:p>
            <a:pPr marL="1109411" lvl="1" indent="-475463">
              <a:buFont typeface="Arial" panose="020B0604020202020204" pitchFamily="34" charset="0"/>
              <a:buChar char="•"/>
            </a:pPr>
            <a:endParaRPr lang="en-US" sz="2496" dirty="0">
              <a:solidFill>
                <a:srgbClr val="FF6600"/>
              </a:solidFill>
              <a:latin typeface="Open Sans "/>
              <a:ea typeface="Open Sans SemiCondensed ExtraBo" pitchFamily="2" charset="0"/>
              <a:cs typeface="Open Sans SemiCondensed ExtraBo" pitchFamily="2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2792F9-8D7A-A2B4-2B8D-35043AA04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552" y="4684398"/>
            <a:ext cx="7859332" cy="348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747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696B8B-7DEC-3214-F2AC-74AF91D617BE}"/>
              </a:ext>
            </a:extLst>
          </p:cNvPr>
          <p:cNvSpPr txBox="1"/>
          <p:nvPr/>
        </p:nvSpPr>
        <p:spPr>
          <a:xfrm>
            <a:off x="586143" y="3203267"/>
            <a:ext cx="7248669" cy="2439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6218" indent="-396218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SemiCondensed ExtraBo" pitchFamily="2" charset="0"/>
                <a:ea typeface="Open Sans SemiCondensed ExtraBo" pitchFamily="2" charset="0"/>
                <a:cs typeface="Open Sans SemiCondensed ExtraBo" pitchFamily="2" charset="0"/>
              </a:rPr>
              <a:t>Coffee Table Design A (1/2" Rod Base) </a:t>
            </a:r>
            <a:endParaRPr lang="en-US" sz="2496" dirty="0">
              <a:solidFill>
                <a:srgbClr val="FF6600"/>
              </a:solidFill>
              <a:latin typeface="Open Sans 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1030167" lvl="1" indent="-396218">
              <a:buFont typeface="Arial" panose="020B0604020202020204" pitchFamily="34" charset="0"/>
              <a:buChar char="•"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Round</a:t>
            </a:r>
          </a:p>
          <a:p>
            <a:pPr marL="1030167" lvl="1" indent="-396218">
              <a:buFont typeface="Arial" panose="020B0604020202020204" pitchFamily="34" charset="0"/>
              <a:buChar char="•"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40” W x 17.5”H x 1.25”TH. </a:t>
            </a:r>
          </a:p>
          <a:p>
            <a:pPr marL="1030167" lvl="1" indent="-396218" defTabSz="1267899">
              <a:buFont typeface="Arial" panose="020B0604020202020204" pitchFamily="34" charset="0"/>
              <a:buChar char="•"/>
              <a:defRPr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32” W x 17.5”H x 1.25”TH. </a:t>
            </a:r>
          </a:p>
          <a:p>
            <a:pPr marL="1030167" lvl="1" indent="-396218" defTabSz="1267899">
              <a:buFont typeface="Arial" panose="020B0604020202020204" pitchFamily="34" charset="0"/>
              <a:buChar char="•"/>
              <a:defRPr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24” W x 17.5”H x 1”TH. </a:t>
            </a:r>
          </a:p>
          <a:p>
            <a:pPr marL="1030167" lvl="1" indent="-396218" defTabSz="1267899">
              <a:buFont typeface="Arial" panose="020B0604020202020204" pitchFamily="34" charset="0"/>
              <a:buChar char="•"/>
              <a:defRPr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16” W x 17.5”H x 1”TH. </a:t>
            </a:r>
            <a:endParaRPr lang="en-US" sz="2496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8CE0E0-BA16-9BDD-E2E9-08700C5A10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6718" y="5047577"/>
            <a:ext cx="4002315" cy="425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697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B3E538C-ACE7-7036-2911-53A1E72DA7EE}"/>
              </a:ext>
            </a:extLst>
          </p:cNvPr>
          <p:cNvSpPr txBox="1"/>
          <p:nvPr/>
        </p:nvSpPr>
        <p:spPr>
          <a:xfrm>
            <a:off x="745536" y="2957451"/>
            <a:ext cx="11689884" cy="2439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6218" indent="-396218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SemiCondensed ExtraBo" pitchFamily="2" charset="0"/>
                <a:ea typeface="Open Sans SemiCondensed ExtraBo" pitchFamily="2" charset="0"/>
                <a:cs typeface="Open Sans SemiCondensed ExtraBo" pitchFamily="2" charset="0"/>
              </a:rPr>
              <a:t>Coffee Table Design B (Y-Base, 3" Flat Stock, angled 10 degrees)</a:t>
            </a:r>
            <a:endParaRPr lang="en-US" sz="2496" dirty="0">
              <a:solidFill>
                <a:srgbClr val="FF6600"/>
              </a:solidFill>
              <a:latin typeface="Open Sans SemiCondensed ExtraBo" pitchFamily="2" charset="0"/>
              <a:ea typeface="Open Sans SemiCondensed ExtraBo" pitchFamily="2" charset="0"/>
              <a:cs typeface="Open Sans SemiCondensed ExtraBo" pitchFamily="2" charset="0"/>
            </a:endParaRPr>
          </a:p>
          <a:p>
            <a:pPr marL="1030167" lvl="1" indent="-396218">
              <a:buFont typeface="Arial" panose="020B0604020202020204" pitchFamily="34" charset="0"/>
              <a:buChar char="•"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Round</a:t>
            </a:r>
          </a:p>
          <a:p>
            <a:pPr marL="1030167" lvl="1" indent="-396218">
              <a:buFont typeface="Arial" panose="020B0604020202020204" pitchFamily="34" charset="0"/>
              <a:buChar char="•"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40” W x 17.5”H x 1.25”TH. </a:t>
            </a:r>
          </a:p>
          <a:p>
            <a:pPr marL="1030167" lvl="1" indent="-396218" defTabSz="1267899">
              <a:buFont typeface="Arial" panose="020B0604020202020204" pitchFamily="34" charset="0"/>
              <a:buChar char="•"/>
              <a:defRPr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32” W x 17.5”H x 1.25”TH. </a:t>
            </a:r>
          </a:p>
          <a:p>
            <a:pPr marL="1030167" lvl="1" indent="-396218" defTabSz="1267899">
              <a:buFont typeface="Arial" panose="020B0604020202020204" pitchFamily="34" charset="0"/>
              <a:buChar char="•"/>
              <a:defRPr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24” W x 17.5”H x 1”TH. </a:t>
            </a:r>
          </a:p>
          <a:p>
            <a:pPr marL="1030167" lvl="1" indent="-396218" defTabSz="1267899">
              <a:buFont typeface="Arial" panose="020B0604020202020204" pitchFamily="34" charset="0"/>
              <a:buChar char="•"/>
              <a:defRPr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16” W x 17.5”H x 1”TH. </a:t>
            </a:r>
            <a:endParaRPr lang="en-US" sz="2496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E5821D-201E-9FFD-739B-5317E903E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3069" y="4490744"/>
            <a:ext cx="4345747" cy="397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534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4BA76EB-6C96-443F-36E7-8AFA08A9D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291679"/>
              </p:ext>
            </p:extLst>
          </p:nvPr>
        </p:nvGraphicFramePr>
        <p:xfrm>
          <a:off x="1" y="0"/>
          <a:ext cx="12428352" cy="14726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1439">
                  <a:extLst>
                    <a:ext uri="{9D8B030D-6E8A-4147-A177-3AD203B41FA5}">
                      <a16:colId xmlns:a16="http://schemas.microsoft.com/office/drawing/2014/main" val="723463269"/>
                    </a:ext>
                  </a:extLst>
                </a:gridCol>
                <a:gridCol w="2098690">
                  <a:extLst>
                    <a:ext uri="{9D8B030D-6E8A-4147-A177-3AD203B41FA5}">
                      <a16:colId xmlns:a16="http://schemas.microsoft.com/office/drawing/2014/main" val="2376616104"/>
                    </a:ext>
                  </a:extLst>
                </a:gridCol>
                <a:gridCol w="2470065">
                  <a:extLst>
                    <a:ext uri="{9D8B030D-6E8A-4147-A177-3AD203B41FA5}">
                      <a16:colId xmlns:a16="http://schemas.microsoft.com/office/drawing/2014/main" val="2814999508"/>
                    </a:ext>
                  </a:extLst>
                </a:gridCol>
                <a:gridCol w="1963668">
                  <a:extLst>
                    <a:ext uri="{9D8B030D-6E8A-4147-A177-3AD203B41FA5}">
                      <a16:colId xmlns:a16="http://schemas.microsoft.com/office/drawing/2014/main" val="327902308"/>
                    </a:ext>
                  </a:extLst>
                </a:gridCol>
                <a:gridCol w="3944490">
                  <a:extLst>
                    <a:ext uri="{9D8B030D-6E8A-4147-A177-3AD203B41FA5}">
                      <a16:colId xmlns:a16="http://schemas.microsoft.com/office/drawing/2014/main" val="465150481"/>
                    </a:ext>
                  </a:extLst>
                </a:gridCol>
              </a:tblGrid>
              <a:tr h="3548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Description</a:t>
                      </a:r>
                      <a:endParaRPr lang="en-US" sz="14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Top Shape </a:t>
                      </a: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Overall Dimensions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Price  </a:t>
                      </a: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Base Line Drawing </a:t>
                      </a:r>
                    </a:p>
                  </a:txBody>
                  <a:tcPr marL="78348" marR="78348" marT="0" marB="0"/>
                </a:tc>
                <a:extLst>
                  <a:ext uri="{0D108BD9-81ED-4DB2-BD59-A6C34878D82A}">
                    <a16:rowId xmlns:a16="http://schemas.microsoft.com/office/drawing/2014/main" val="3933884147"/>
                  </a:ext>
                </a:extLst>
              </a:tr>
              <a:tr h="13918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Cafe Table Design A (Pedestal Base, Cross Style, 2”Square Tube w/Levelers) 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Square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48”W x 29.5”H x 1.25”TH.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30”W x 29.5”H x 1.25”TH. 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Square 48”: $1139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Square 30”: $722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48”: $1139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30”: $722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extLst>
                  <a:ext uri="{0D108BD9-81ED-4DB2-BD59-A6C34878D82A}">
                    <a16:rowId xmlns:a16="http://schemas.microsoft.com/office/drawing/2014/main" val="2058310056"/>
                  </a:ext>
                </a:extLst>
              </a:tr>
              <a:tr h="14282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Café Table Design B (Pedestal Base, 20” Round Disc (30” top), Pedestal Base, 24” Round Disc (48” Top)).  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Square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48”W x 29.5”H x 1.25”TH.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30”W x 29.5”H x 1.25”TH. 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Square 48”: $1228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Square 30”: $792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48”: $1228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30”: $792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extLst>
                  <a:ext uri="{0D108BD9-81ED-4DB2-BD59-A6C34878D82A}">
                    <a16:rowId xmlns:a16="http://schemas.microsoft.com/office/drawing/2014/main" val="3344057304"/>
                  </a:ext>
                </a:extLst>
              </a:tr>
              <a:tr h="13796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effectLst/>
                        </a:rPr>
                        <a:t>Café Table – BAR  HEIGHT (Pedestal Base, 20” Round Disc) </a:t>
                      </a: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Square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30”W x 41.5”H x 1.25”TH.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Round: $872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Square: $872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extLst>
                  <a:ext uri="{0D108BD9-81ED-4DB2-BD59-A6C34878D82A}">
                    <a16:rowId xmlns:a16="http://schemas.microsoft.com/office/drawing/2014/main" val="1051420383"/>
                  </a:ext>
                </a:extLst>
              </a:tr>
              <a:tr h="14779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End Table – Square (Laptop Table 1” Square Tube) </a:t>
                      </a: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Square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18”W x 25.5”H x 1”TH.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16”W x 25.5”H x 1”TH. 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Square 18”W: $503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Square 16”W: $437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extLst>
                  <a:ext uri="{0D108BD9-81ED-4DB2-BD59-A6C34878D82A}">
                    <a16:rowId xmlns:a16="http://schemas.microsoft.com/office/drawing/2014/main" val="3449517446"/>
                  </a:ext>
                </a:extLst>
              </a:tr>
              <a:tr h="11908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End table – Round (1/2” Rod Base, Occasional) </a:t>
                      </a: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24”W x 17.5”H x 1”TH.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16”W x 17.5”H x 1”TH.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24”W: $454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16”W: $304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extLst>
                  <a:ext uri="{0D108BD9-81ED-4DB2-BD59-A6C34878D82A}">
                    <a16:rowId xmlns:a16="http://schemas.microsoft.com/office/drawing/2014/main" val="1918284392"/>
                  </a:ext>
                </a:extLst>
              </a:tr>
              <a:tr h="14253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Community Table Design A (H-Leg 2” Square Tube)</a:t>
                      </a: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Rectangle 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36”W x 96”L x 29.5”H x 1.25”TH.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36”W x 76”L x 29.5”H x 1.25”TH.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96”L: $1613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76”L: $1413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extLst>
                  <a:ext uri="{0D108BD9-81ED-4DB2-BD59-A6C34878D82A}">
                    <a16:rowId xmlns:a16="http://schemas.microsoft.com/office/drawing/2014/main" val="544892800"/>
                  </a:ext>
                </a:extLst>
              </a:tr>
              <a:tr h="16264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Community Table Design B (Post Leg, 3" x 1.5" Rectangular Tube, angled 10 degrees)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Rectangle 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36”W x 96”L x 29.5”H x 1.25”TH.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36”W x 76”L x 29.5”H x 1.25”TH.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96”L: $1754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76”L: $1555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extLst>
                  <a:ext uri="{0D108BD9-81ED-4DB2-BD59-A6C34878D82A}">
                    <a16:rowId xmlns:a16="http://schemas.microsoft.com/office/drawing/2014/main" val="1613803379"/>
                  </a:ext>
                </a:extLst>
              </a:tr>
              <a:tr h="13481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Community Table Design C (Pedestal Base, 30" Round Disc)</a:t>
                      </a: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54”W x 29.75”H x 1.25”TH. 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54”: $1755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extLst>
                  <a:ext uri="{0D108BD9-81ED-4DB2-BD59-A6C34878D82A}">
                    <a16:rowId xmlns:a16="http://schemas.microsoft.com/office/drawing/2014/main" val="3327535044"/>
                  </a:ext>
                </a:extLst>
              </a:tr>
              <a:tr h="14831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Coffee Table Design A (1/2" Rod Base) 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40” W x 17.5”H x 1.25”TH.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32” W x 17.5”H x 1.25”TH.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24” W x 17.5”H x 1”TH.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16” W x 17.5”H x 1”TH.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40”: $782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32”: $623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24”: $454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16”: $304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extLst>
                  <a:ext uri="{0D108BD9-81ED-4DB2-BD59-A6C34878D82A}">
                    <a16:rowId xmlns:a16="http://schemas.microsoft.com/office/drawing/2014/main" val="650650068"/>
                  </a:ext>
                </a:extLst>
              </a:tr>
              <a:tr h="16205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extLst>
                  <a:ext uri="{0D108BD9-81ED-4DB2-BD59-A6C34878D82A}">
                    <a16:rowId xmlns:a16="http://schemas.microsoft.com/office/drawing/2014/main" val="3066230521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E9A4BCBB-1D7E-0DD5-1E7F-6A978B08F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7522" y="503931"/>
            <a:ext cx="950663" cy="111121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C25643F-5609-F00E-193A-CA90259B09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0486" y="1901555"/>
            <a:ext cx="846080" cy="107460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AFA0229-C1FA-F94D-D198-2D84B037A2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7677" y="3355732"/>
            <a:ext cx="642427" cy="10746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3D3479A-991F-21BF-BFEE-5E3B27E26B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35904" y="4660195"/>
            <a:ext cx="950662" cy="128540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70F37BB-9536-10E7-F2DC-0D8B774309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58506" y="6295286"/>
            <a:ext cx="772648" cy="8210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9806D7B-3A77-D0DC-7D4B-E6E1BF993B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90157" y="8799160"/>
            <a:ext cx="2146737" cy="13221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764C4CA-5705-BB50-D87B-79EC5C5A270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24005" y="7296842"/>
            <a:ext cx="1794970" cy="111477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DCD5B84-432C-68B1-3F04-7C0A3D497C3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999296" y="10386563"/>
            <a:ext cx="831858" cy="113325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026A8FB-86BA-61AD-44F0-2B62221B5A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03949" y="11785090"/>
            <a:ext cx="1035082" cy="109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39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6B8570F-4D26-738C-3851-9B177CD916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615457"/>
              </p:ext>
            </p:extLst>
          </p:nvPr>
        </p:nvGraphicFramePr>
        <p:xfrm>
          <a:off x="0" y="-18136"/>
          <a:ext cx="12191998" cy="1620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4329">
                  <a:extLst>
                    <a:ext uri="{9D8B030D-6E8A-4147-A177-3AD203B41FA5}">
                      <a16:colId xmlns:a16="http://schemas.microsoft.com/office/drawing/2014/main" val="2767845439"/>
                    </a:ext>
                  </a:extLst>
                </a:gridCol>
                <a:gridCol w="2058778">
                  <a:extLst>
                    <a:ext uri="{9D8B030D-6E8A-4147-A177-3AD203B41FA5}">
                      <a16:colId xmlns:a16="http://schemas.microsoft.com/office/drawing/2014/main" val="1893918331"/>
                    </a:ext>
                  </a:extLst>
                </a:gridCol>
                <a:gridCol w="2423091">
                  <a:extLst>
                    <a:ext uri="{9D8B030D-6E8A-4147-A177-3AD203B41FA5}">
                      <a16:colId xmlns:a16="http://schemas.microsoft.com/office/drawing/2014/main" val="3854437645"/>
                    </a:ext>
                  </a:extLst>
                </a:gridCol>
                <a:gridCol w="1926324">
                  <a:extLst>
                    <a:ext uri="{9D8B030D-6E8A-4147-A177-3AD203B41FA5}">
                      <a16:colId xmlns:a16="http://schemas.microsoft.com/office/drawing/2014/main" val="1030768986"/>
                    </a:ext>
                  </a:extLst>
                </a:gridCol>
                <a:gridCol w="3869476">
                  <a:extLst>
                    <a:ext uri="{9D8B030D-6E8A-4147-A177-3AD203B41FA5}">
                      <a16:colId xmlns:a16="http://schemas.microsoft.com/office/drawing/2014/main" val="977027322"/>
                    </a:ext>
                  </a:extLst>
                </a:gridCol>
              </a:tblGrid>
              <a:tr h="162056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Coffee Table Design B (Y-Base, 3" Flat Stock, angled 10 degrees)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40” W x 17.5”H x 1.25”TH.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32” W x 17.5”H x 1.25”TH.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24” W x 17.5”H x 1”TH.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16” W x 17.5”H x 1”TH.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40”: $920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32”: $763</a:t>
                      </a:r>
                      <a:b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</a:b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24”: $594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Aptos" panose="020B0004020202020204" pitchFamily="34" charset="0"/>
                        </a:rPr>
                        <a:t>Round 16”: $444</a:t>
                      </a:r>
                    </a:p>
                  </a:txBody>
                  <a:tcPr marL="78348" marR="7834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Aptos" panose="020B0004020202020204" pitchFamily="34" charset="0"/>
                      </a:endParaRPr>
                    </a:p>
                  </a:txBody>
                  <a:tcPr marL="78348" marR="78348" marT="0" marB="0"/>
                </a:tc>
                <a:extLst>
                  <a:ext uri="{0D108BD9-81ED-4DB2-BD59-A6C34878D82A}">
                    <a16:rowId xmlns:a16="http://schemas.microsoft.com/office/drawing/2014/main" val="191462162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1D0A2A1-BF33-9432-B936-63B1C67D1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1950" y="131081"/>
            <a:ext cx="1445121" cy="13221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C9B64D9-09EA-58A1-511F-6F71CD8E6279}"/>
              </a:ext>
            </a:extLst>
          </p:cNvPr>
          <p:cNvSpPr txBox="1"/>
          <p:nvPr/>
        </p:nvSpPr>
        <p:spPr>
          <a:xfrm>
            <a:off x="2634916" y="6978316"/>
            <a:ext cx="4993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Prices good through 12/31/2024. </a:t>
            </a:r>
          </a:p>
        </p:txBody>
      </p:sp>
    </p:spTree>
    <p:extLst>
      <p:ext uri="{BB962C8B-B14F-4D97-AF65-F5344CB8AC3E}">
        <p14:creationId xmlns:p14="http://schemas.microsoft.com/office/powerpoint/2010/main" val="3469595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C8ACCB-50B4-94CA-C748-24E910E77C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137B63D-E90F-9889-8189-3BCC95AAC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63" y="5770973"/>
            <a:ext cx="2826483" cy="400055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D156BB6-04A2-95E1-EC66-08762F7E9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8650" y="5303244"/>
            <a:ext cx="6208212" cy="460992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27CAC38-54C8-1ADA-65CE-101071035FEE}"/>
              </a:ext>
            </a:extLst>
          </p:cNvPr>
          <p:cNvSpPr txBox="1"/>
          <p:nvPr/>
        </p:nvSpPr>
        <p:spPr>
          <a:xfrm>
            <a:off x="622795" y="2467820"/>
            <a:ext cx="10946409" cy="24810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5463" indent="-475463">
              <a:buFont typeface="Arial" panose="020B0604020202020204" pitchFamily="34" charset="0"/>
              <a:buChar char="•"/>
            </a:pPr>
            <a:r>
              <a:rPr lang="en-US" sz="3327" b="1" dirty="0">
                <a:solidFill>
                  <a:srgbClr val="FF66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Cafe Table Design A (</a:t>
            </a:r>
            <a:r>
              <a:rPr lang="en-US" sz="3200" b="1" dirty="0">
                <a:solidFill>
                  <a:srgbClr val="FF66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Pedestal Base, Cross Style, 2”Square Tube w/Levelers</a:t>
            </a:r>
            <a:r>
              <a:rPr lang="en-US" sz="3327" b="1" dirty="0">
                <a:solidFill>
                  <a:srgbClr val="FF66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</a:p>
          <a:p>
            <a:pPr marL="1109411" lvl="1" indent="-475463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Square or Round Top</a:t>
            </a:r>
          </a:p>
          <a:p>
            <a:pPr marL="1109411" lvl="1" indent="-475463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48”W x 29.5”H x 1.25” TH. </a:t>
            </a:r>
          </a:p>
          <a:p>
            <a:pPr marL="1109411" lvl="1" indent="-475463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30”W x 29.5”H x 1.25” TH. </a:t>
            </a:r>
          </a:p>
        </p:txBody>
      </p:sp>
    </p:spTree>
    <p:extLst>
      <p:ext uri="{BB962C8B-B14F-4D97-AF65-F5344CB8AC3E}">
        <p14:creationId xmlns:p14="http://schemas.microsoft.com/office/powerpoint/2010/main" val="31102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F5F0F53-BF2F-241F-5294-379A94235B4E}"/>
              </a:ext>
            </a:extLst>
          </p:cNvPr>
          <p:cNvSpPr txBox="1"/>
          <p:nvPr/>
        </p:nvSpPr>
        <p:spPr>
          <a:xfrm>
            <a:off x="855786" y="2330994"/>
            <a:ext cx="10480428" cy="23970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5463" indent="-475463">
              <a:buFont typeface="Arial" panose="020B0604020202020204" pitchFamily="34" charset="0"/>
              <a:buChar char="•"/>
            </a:pPr>
            <a:r>
              <a:rPr lang="en-US" sz="3327" dirty="0">
                <a:solidFill>
                  <a:srgbClr val="FF6600"/>
                </a:solidFill>
                <a:latin typeface="Open Sans SemiCondensed ExtraBo" pitchFamily="2" charset="0"/>
                <a:ea typeface="Open Sans SemiCondensed ExtraBo" pitchFamily="2" charset="0"/>
                <a:cs typeface="Open Sans SemiCondensed ExtraBo" pitchFamily="2" charset="0"/>
              </a:rPr>
              <a:t>Cafe Table Design B (Pedestal Base, 20” Round Disc (30” top) and 30” Round Disc (48” top)). </a:t>
            </a:r>
          </a:p>
          <a:p>
            <a:pPr marL="1109411" lvl="1" indent="-475463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Square or Round Top</a:t>
            </a:r>
          </a:p>
          <a:p>
            <a:pPr marL="1109411" lvl="1" indent="-475463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48”W x 29.5”H x 1.25” TH. </a:t>
            </a:r>
          </a:p>
          <a:p>
            <a:pPr marL="1109411" lvl="1" indent="-475463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30”W x 29.5”H x 1.25” TH.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E29B81-94A7-25A1-E567-9D8985055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9207" y="6117690"/>
            <a:ext cx="2421364" cy="294521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573A7FA-51EE-5F04-E4F9-552B0A74B4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676525"/>
            <a:ext cx="3526793" cy="375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00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17A127E-2474-F6D8-F2DD-F17762BBF8B8}"/>
              </a:ext>
            </a:extLst>
          </p:cNvPr>
          <p:cNvSpPr txBox="1"/>
          <p:nvPr/>
        </p:nvSpPr>
        <p:spPr>
          <a:xfrm>
            <a:off x="397942" y="2394491"/>
            <a:ext cx="10480428" cy="1458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5463" indent="-475463">
              <a:buFont typeface="Arial" panose="020B0604020202020204" pitchFamily="34" charset="0"/>
              <a:buChar char="•"/>
            </a:pPr>
            <a:r>
              <a:rPr lang="en-US" sz="3327" dirty="0">
                <a:solidFill>
                  <a:srgbClr val="FF6600"/>
                </a:solidFill>
                <a:latin typeface="Open Sans SemiCondensed ExtraBo" pitchFamily="2" charset="0"/>
                <a:ea typeface="Open Sans SemiCondensed ExtraBo" pitchFamily="2" charset="0"/>
                <a:cs typeface="Open Sans SemiCondensed ExtraBo" pitchFamily="2" charset="0"/>
              </a:rPr>
              <a:t>Cafe Table - Bar (Pedestal Base, 20” Round Disc) </a:t>
            </a:r>
          </a:p>
          <a:p>
            <a:pPr marL="1109411" lvl="1" indent="-475463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Square or Round Top</a:t>
            </a:r>
          </a:p>
          <a:p>
            <a:pPr marL="1109411" lvl="1" indent="-475463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30”W x 41.5”H x 1.25” TH.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FF21652-2A83-6F97-13C0-F2277E576D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998" y="4800862"/>
            <a:ext cx="7080003" cy="3843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859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CDAF849-34F1-8800-098A-E12532D6BDD2}"/>
              </a:ext>
            </a:extLst>
          </p:cNvPr>
          <p:cNvSpPr txBox="1"/>
          <p:nvPr/>
        </p:nvSpPr>
        <p:spPr>
          <a:xfrm>
            <a:off x="397942" y="2394491"/>
            <a:ext cx="10480428" cy="1458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5463" indent="-475463">
              <a:buFont typeface="Arial" panose="020B0604020202020204" pitchFamily="34" charset="0"/>
              <a:buChar char="•"/>
            </a:pPr>
            <a:r>
              <a:rPr lang="en-US" sz="3327" dirty="0">
                <a:solidFill>
                  <a:srgbClr val="FF6600"/>
                </a:solidFill>
                <a:latin typeface="Open Sans SemiCondensed ExtraBo" pitchFamily="2" charset="0"/>
                <a:ea typeface="Open Sans SemiCondensed ExtraBo" pitchFamily="2" charset="0"/>
                <a:cs typeface="Open Sans SemiCondensed ExtraBo" pitchFamily="2" charset="0"/>
              </a:rPr>
              <a:t>End Table – Square (Laptop Table 1” Square Tube) </a:t>
            </a:r>
          </a:p>
          <a:p>
            <a:pPr marL="1109411" lvl="1" indent="-475463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18”W x 25.5”H x 1”TH. </a:t>
            </a:r>
          </a:p>
          <a:p>
            <a:pPr marL="1109411" lvl="1" indent="-475463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16”W x 25.5”H x 1”TH.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0D21A3-E427-6A07-D1F9-57BB37139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327" y="4275847"/>
            <a:ext cx="3751346" cy="5072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620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7B614E9-5994-3814-4205-CB9453118FFB}"/>
              </a:ext>
            </a:extLst>
          </p:cNvPr>
          <p:cNvSpPr txBox="1"/>
          <p:nvPr/>
        </p:nvSpPr>
        <p:spPr>
          <a:xfrm>
            <a:off x="131021" y="2504065"/>
            <a:ext cx="11481388" cy="1458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5463" indent="-475463">
              <a:buFont typeface="Arial" panose="020B0604020202020204" pitchFamily="34" charset="0"/>
              <a:buChar char="•"/>
            </a:pPr>
            <a:r>
              <a:rPr lang="en-US" sz="3327" dirty="0">
                <a:solidFill>
                  <a:srgbClr val="FF6600"/>
                </a:solidFill>
                <a:latin typeface="Open Sans SemiCondensed ExtraBo" pitchFamily="2" charset="0"/>
                <a:ea typeface="Open Sans SemiCondensed ExtraBo" pitchFamily="2" charset="0"/>
                <a:cs typeface="Open Sans SemiCondensed ExtraBo" pitchFamily="2" charset="0"/>
              </a:rPr>
              <a:t>End table – Round (1/2” Rod Cross) </a:t>
            </a:r>
          </a:p>
          <a:p>
            <a:pPr marL="1109411" lvl="1" indent="-475463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24”W x 17.5”H x 1”TH. </a:t>
            </a:r>
          </a:p>
          <a:p>
            <a:pPr marL="1109411" lvl="1" indent="-475463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16”W x 17.5”H x 1”TH.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111187-3828-EF38-E379-A5756C0CF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2008" y="4361705"/>
            <a:ext cx="4107986" cy="490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189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EF34019-341C-9978-51D5-3695B0AAF2DE}"/>
              </a:ext>
            </a:extLst>
          </p:cNvPr>
          <p:cNvSpPr txBox="1"/>
          <p:nvPr/>
        </p:nvSpPr>
        <p:spPr>
          <a:xfrm>
            <a:off x="344562" y="2625039"/>
            <a:ext cx="10381029" cy="2055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6218" indent="-396218">
              <a:buFont typeface="Arial" panose="020B0604020202020204" pitchFamily="34" charset="0"/>
              <a:buChar char="•"/>
            </a:pPr>
            <a:r>
              <a:rPr lang="en-US" sz="2774" dirty="0">
                <a:solidFill>
                  <a:srgbClr val="FF6600"/>
                </a:solidFill>
                <a:latin typeface="Open Sans SemiCondensed ExtraBo" pitchFamily="2" charset="0"/>
                <a:ea typeface="Open Sans SemiCondensed ExtraBo" pitchFamily="2" charset="0"/>
                <a:cs typeface="Open Sans SemiCondensed ExtraBo" pitchFamily="2" charset="0"/>
              </a:rPr>
              <a:t>Community Table Design A (H-Leg 2” Square Tube)</a:t>
            </a:r>
          </a:p>
          <a:p>
            <a:pPr marL="1030167" lvl="1" indent="-396218">
              <a:buFont typeface="Arial" panose="020B0604020202020204" pitchFamily="34" charset="0"/>
              <a:buChar char="•"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Open Sans SemiCondensed ExtraBo" pitchFamily="2" charset="0"/>
                <a:cs typeface="Open Sans SemiCondensed ExtraBo" pitchFamily="2" charset="0"/>
              </a:rPr>
              <a:t>Rectangle</a:t>
            </a:r>
          </a:p>
          <a:p>
            <a:pPr marL="1030167" lvl="1" indent="-396218">
              <a:buFont typeface="Arial" panose="020B0604020202020204" pitchFamily="34" charset="0"/>
              <a:buChar char="•"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36”W x 96”L x 29.5”H x 1.25”TH. </a:t>
            </a:r>
          </a:p>
          <a:p>
            <a:pPr marL="1030167" lvl="1" indent="-396218">
              <a:buFont typeface="Arial" panose="020B0604020202020204" pitchFamily="34" charset="0"/>
              <a:buChar char="•"/>
            </a:pPr>
            <a:r>
              <a:rPr lang="en-US" sz="2496" dirty="0">
                <a:solidFill>
                  <a:srgbClr val="FF6600"/>
                </a:solidFill>
                <a:latin typeface="Open Sans "/>
                <a:ea typeface="Aptos" panose="020B0004020202020204" pitchFamily="34" charset="0"/>
                <a:cs typeface="Aptos" panose="020B0004020202020204" pitchFamily="34" charset="0"/>
              </a:rPr>
              <a:t>36”W x 76”L x 29.5”H x 1.25”TH. </a:t>
            </a:r>
          </a:p>
          <a:p>
            <a:pPr marL="1030167" lvl="1" indent="-396218">
              <a:buFont typeface="Arial" panose="020B0604020202020204" pitchFamily="34" charset="0"/>
              <a:buChar char="•"/>
            </a:pPr>
            <a:endParaRPr lang="en-US" sz="2496" dirty="0">
              <a:solidFill>
                <a:srgbClr val="FF6600"/>
              </a:solidFill>
              <a:latin typeface="Open Sans SemiCondensed ExtraBo" pitchFamily="2" charset="0"/>
              <a:ea typeface="Open Sans SemiCondensed ExtraBo" pitchFamily="2" charset="0"/>
              <a:cs typeface="Open Sans SemiCondensed ExtraBo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A78281A-DBB5-7DC0-852A-B7755FF890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177" y="5028614"/>
            <a:ext cx="7279551" cy="324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761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c8bb694-105f-4484-8408-295f4030d578" xsi:nil="true"/>
    <lcf76f155ced4ddcb4097134ff3c332f xmlns="da005a36-e589-4625-87f2-0b34d401c69d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AAF54CC733C47A94D64FC08ED9CD1" ma:contentTypeVersion="20" ma:contentTypeDescription="Create a new document." ma:contentTypeScope="" ma:versionID="07dac7a15f5f793fa424ef26e7423a03">
  <xsd:schema xmlns:xsd="http://www.w3.org/2001/XMLSchema" xmlns:xs="http://www.w3.org/2001/XMLSchema" xmlns:p="http://schemas.microsoft.com/office/2006/metadata/properties" xmlns:ns1="http://schemas.microsoft.com/sharepoint/v3" xmlns:ns2="da005a36-e589-4625-87f2-0b34d401c69d" xmlns:ns3="4c8bb694-105f-4484-8408-295f4030d578" targetNamespace="http://schemas.microsoft.com/office/2006/metadata/properties" ma:root="true" ma:fieldsID="ebf26724f334743181e9afb7af1ea472" ns1:_="" ns2:_="" ns3:_="">
    <xsd:import namespace="http://schemas.microsoft.com/sharepoint/v3"/>
    <xsd:import namespace="da005a36-e589-4625-87f2-0b34d401c69d"/>
    <xsd:import namespace="4c8bb694-105f-4484-8408-295f4030d5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05a36-e589-4625-87f2-0b34d401c6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de11d628-647c-4c8d-8dd1-c5fb09250a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8bb694-105f-4484-8408-295f4030d578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63965b20-c528-4997-b505-db69a9f29955}" ma:internalName="TaxCatchAll" ma:showField="CatchAllData" ma:web="4c8bb694-105f-4484-8408-295f4030d5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A32484-C88A-40DD-AA3D-2299919D8CAE}">
  <ds:schemaRefs>
    <ds:schemaRef ds:uri="http://schemas.microsoft.com/office/2006/metadata/properties"/>
    <ds:schemaRef ds:uri="http://schemas.microsoft.com/office/infopath/2007/PartnerControls"/>
    <ds:schemaRef ds:uri="3f0015d8-ec5e-4c67-98c6-6f94fd4f832e"/>
    <ds:schemaRef ds:uri="fc1c72e0-098b-4271-9170-577475386538"/>
  </ds:schemaRefs>
</ds:datastoreItem>
</file>

<file path=customXml/itemProps2.xml><?xml version="1.0" encoding="utf-8"?>
<ds:datastoreItem xmlns:ds="http://schemas.openxmlformats.org/officeDocument/2006/customXml" ds:itemID="{4610023F-689F-4DA2-9EA3-7BF3538BCB46}"/>
</file>

<file path=customXml/itemProps3.xml><?xml version="1.0" encoding="utf-8"?>
<ds:datastoreItem xmlns:ds="http://schemas.openxmlformats.org/officeDocument/2006/customXml" ds:itemID="{74955268-E821-4959-B86F-0EB8232240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1062</TotalTime>
  <Words>1085</Words>
  <Application>Microsoft Office PowerPoint</Application>
  <PresentationFormat>Custom</PresentationFormat>
  <Paragraphs>131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Aptos</vt:lpstr>
      <vt:lpstr>Aptos Display</vt:lpstr>
      <vt:lpstr>Arial</vt:lpstr>
      <vt:lpstr>Open Sans</vt:lpstr>
      <vt:lpstr>Open Sans </vt:lpstr>
      <vt:lpstr>Open Sans SemiCondensed ExtraBo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Brady Roberts</dc:creator>
  <cp:lastModifiedBy>Margaret Carter</cp:lastModifiedBy>
  <cp:revision>3</cp:revision>
  <dcterms:created xsi:type="dcterms:W3CDTF">2024-04-22T17:05:20Z</dcterms:created>
  <dcterms:modified xsi:type="dcterms:W3CDTF">2024-12-03T18:37:16Z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0x0101009AFAAF54CC733C47A94D64FC08ED9CD1</vt:lpwstr>
  </property>
  <property fmtid="{D5CDD505-2E9C-101B-9397-08002B2CF9AE}" pid="3" name="MediaServiceImageTags">
    <vt:lpwstr/>
  </property>
</Properties>
</file>